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69" r:id="rId4"/>
    <p:sldId id="258" r:id="rId5"/>
    <p:sldId id="259" r:id="rId6"/>
    <p:sldId id="270" r:id="rId7"/>
    <p:sldId id="267" r:id="rId8"/>
    <p:sldId id="261" r:id="rId9"/>
    <p:sldId id="266" r:id="rId10"/>
    <p:sldId id="260" r:id="rId11"/>
    <p:sldId id="262" r:id="rId12"/>
    <p:sldId id="263" r:id="rId13"/>
    <p:sldId id="268" r:id="rId14"/>
    <p:sldId id="277" r:id="rId15"/>
    <p:sldId id="276" r:id="rId16"/>
    <p:sldId id="275" r:id="rId17"/>
    <p:sldId id="278" r:id="rId18"/>
    <p:sldId id="279" r:id="rId19"/>
    <p:sldId id="280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11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C96B4-F6DF-43A0-829A-A1818866B37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54280-3940-4F41-AF92-B2098D06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7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E610-BACD-6A4C-91AA-EB3211FF2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29DB6-169F-944E-83BC-AB48D32BB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A53D9-05B2-C14F-B575-94BB2F989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E36A-8663-3B42-96D2-45C187C16FA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BF2DE-BF18-6646-84DB-64BE07A6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8326D-8DF3-524F-AD42-93FEDD0C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0ADB-0E5B-FE49-A7E1-4B2F93841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55E1-CFAF-B44D-BD8A-14D8B43F0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4A325-706A-284E-8BE1-1606F3128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ECC92-639E-2C4D-84A5-71084B901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E36A-8663-3B42-96D2-45C187C16FA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733C1-B339-F645-8153-424345659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143D3-07E5-D944-8561-38A193E5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0ADB-0E5B-FE49-A7E1-4B2F93841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1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54F70-ACC2-EE46-A0CA-6E80507E1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E3DA4-C1A1-6E46-B882-C537CAB7E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D8473-F140-934E-B52C-ED8E4A05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E36A-8663-3B42-96D2-45C187C16FA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12048-C8CB-3949-A81E-BE1685BDE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1BB7F-C785-A741-B9AB-B07BA281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0ADB-0E5B-FE49-A7E1-4B2F93841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5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F9F13-183A-C64D-A847-52606996E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8C421-9851-7948-AC36-F1A9A4862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4B4A-D2AF-9F4C-9717-4CEB7B112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E36A-8663-3B42-96D2-45C187C16FA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4787B-28A5-E341-AAB4-676380C8A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F91FC-82DD-7140-A2D2-E35532CF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0ADB-0E5B-FE49-A7E1-4B2F93841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5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E2AF3-01A9-344C-B5E9-557A9B58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2A00F-70B1-984D-9F84-405C0A402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59CDD-3F8C-6F44-8274-939087F50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E36A-8663-3B42-96D2-45C187C16FA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6B242-2A7D-BB41-B833-8BCC57135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7BC9-887C-1349-A813-59D4BEF9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0ADB-0E5B-FE49-A7E1-4B2F93841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4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BDAF8-4769-CB4A-991A-BB6A14A52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2B267-8830-454D-9C93-900EBC05C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E6FF8-8CCE-0B4E-8CFF-D4201C9FC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8B1F9-BA4F-714D-9A6D-12DDD9F7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E36A-8663-3B42-96D2-45C187C16FA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3E0B8-C35B-C14C-9F0B-01A4EF49B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66C91-C03D-E14E-B437-9226999F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0ADB-0E5B-FE49-A7E1-4B2F93841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9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1090-15CE-4440-B5BD-62877AC5D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767FA-02D9-6841-88F0-86D0A2F4D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7B318-2ADF-1B48-A3E4-C553CDEA4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7F080-2D8C-8947-A9D7-3ED0AF563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40196-FC94-4345-9EFA-C5C136171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F406E5-5EBF-1A42-BA9D-6C6BFFF18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E36A-8663-3B42-96D2-45C187C16FA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AEDAB4-5B0D-C448-A6DD-990BC1E5A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F0BF79-9F7F-764C-9EB1-EBBC13A6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0ADB-0E5B-FE49-A7E1-4B2F93841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8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95309-8BF1-B043-9596-98E608E7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BAF0F-3BAA-8445-8573-F568DE50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E36A-8663-3B42-96D2-45C187C16FA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9E1AA-F02C-6047-93B1-E5D30AB2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E2EC6-8E6D-A34B-A23E-1DC74AB9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0ADB-0E5B-FE49-A7E1-4B2F93841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6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5A86F-2DAC-7140-A1C5-7EF787C5D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E36A-8663-3B42-96D2-45C187C16FA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CD1BF2-F858-634F-BD53-4359AB97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A37A5-EE5F-0448-84B3-3F4DAEF0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0ADB-0E5B-FE49-A7E1-4B2F93841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7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F055C-6EA1-2543-A8F8-498A8B92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CF326-A198-FE4D-9493-6F01D8398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42113-71D0-BF49-A7F6-158F97DB9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582EC-67DB-8A49-A6C2-6E07F570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E36A-8663-3B42-96D2-45C187C16FA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BA059-0D50-F34D-BDF1-7DD4C6D2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BA575-80D3-3742-957E-14301B78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0ADB-0E5B-FE49-A7E1-4B2F93841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6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D377-EE30-5446-963B-042DFCD7B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E4FE3-B821-C446-B03A-1D1B405B8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2D920-68FE-464B-A882-45F699EEA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49A73-2B52-DF4E-B95D-84C0177D8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E36A-8663-3B42-96D2-45C187C16FA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FB3B4-CE56-0442-AA3B-1A707D19B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284AC-FF5F-7648-89A4-2B100B60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0ADB-0E5B-FE49-A7E1-4B2F93841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6EF66-2050-FA46-8B78-A67B4157B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0984A-A1AC-7648-8BCB-E2C1463C6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175AA-C934-C14A-B6C0-229888BDE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E36A-8663-3B42-96D2-45C187C16FA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22289-921E-A441-A423-9CC478531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9A298-D28E-D941-975C-7DDAFD47D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70ADB-0E5B-FE49-A7E1-4B2F93841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0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pireworkwear.co.uk/product_info.php/cPath/27/products_id/158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77B22-A948-734E-81C0-8AA0B51E8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198120"/>
            <a:ext cx="11612880" cy="303276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500" dirty="0">
                <a:solidFill>
                  <a:schemeClr val="bg1"/>
                </a:solidFill>
                <a:latin typeface="Arial Black" panose="020B0A04020102020204" pitchFamily="34" charset="0"/>
              </a:rPr>
              <a:t>COVID-19 : Laboratory Surveillance</a:t>
            </a:r>
            <a:br>
              <a:rPr lang="en-US" sz="45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45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45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sz="45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5C40F9-506C-2B48-B54E-3C6CF1C91E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Ashok M</a:t>
            </a:r>
          </a:p>
          <a:p>
            <a:r>
              <a:rPr lang="en-US" dirty="0"/>
              <a:t>Scientist-B &amp; Officer In-charge </a:t>
            </a:r>
          </a:p>
          <a:p>
            <a:r>
              <a:rPr lang="en-US" dirty="0"/>
              <a:t>ICMR-NIV Bangalore Unit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59554-5C13-CA4B-9196-511880F94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60" y="5408180"/>
            <a:ext cx="2882900" cy="1130300"/>
          </a:xfrm>
          <a:prstGeom prst="rect">
            <a:avLst/>
          </a:prstGeom>
        </p:spPr>
      </p:pic>
      <p:pic>
        <p:nvPicPr>
          <p:cNvPr id="5" name="Picture 4" descr="log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930" y="5436075"/>
            <a:ext cx="1551708" cy="1102405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1288248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AC5402-A08F-F740-AAA0-D2CF0984FDAE}"/>
              </a:ext>
            </a:extLst>
          </p:cNvPr>
          <p:cNvSpPr txBox="1"/>
          <p:nvPr/>
        </p:nvSpPr>
        <p:spPr>
          <a:xfrm>
            <a:off x="1571295" y="351191"/>
            <a:ext cx="875511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0" i="0" u="none" strike="noStrike" dirty="0">
                <a:solidFill>
                  <a:schemeClr val="bg1"/>
                </a:solidFill>
                <a:effectLst/>
                <a:latin typeface="Merriweather"/>
              </a:rPr>
              <a:t>Specimen collection &amp; Transportation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1371738"/>
            <a:ext cx="11653018" cy="502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66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AC5402-A08F-F740-AAA0-D2CF0984FDAE}"/>
              </a:ext>
            </a:extLst>
          </p:cNvPr>
          <p:cNvSpPr txBox="1"/>
          <p:nvPr/>
        </p:nvSpPr>
        <p:spPr>
          <a:xfrm>
            <a:off x="1571295" y="351191"/>
            <a:ext cx="875511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0" i="0" u="none" strike="noStrike" dirty="0">
                <a:solidFill>
                  <a:schemeClr val="bg1"/>
                </a:solidFill>
                <a:effectLst/>
                <a:latin typeface="Merriweather"/>
              </a:rPr>
              <a:t>Specimen collection &amp; Transportation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408"/>
            <a:ext cx="11908366" cy="54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8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5" y="1108364"/>
            <a:ext cx="11596137" cy="30914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AC5402-A08F-F740-AAA0-D2CF0984FDAE}"/>
              </a:ext>
            </a:extLst>
          </p:cNvPr>
          <p:cNvSpPr txBox="1"/>
          <p:nvPr/>
        </p:nvSpPr>
        <p:spPr>
          <a:xfrm>
            <a:off x="1571295" y="351191"/>
            <a:ext cx="875511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0" i="0" u="none" strike="noStrike" dirty="0">
                <a:solidFill>
                  <a:schemeClr val="bg1"/>
                </a:solidFill>
                <a:effectLst/>
                <a:latin typeface="Merriweather"/>
              </a:rPr>
              <a:t>Specimen collection &amp;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635788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934DC9-6423-F74B-A689-268204BD1B76}"/>
              </a:ext>
            </a:extLst>
          </p:cNvPr>
          <p:cNvSpPr txBox="1"/>
          <p:nvPr/>
        </p:nvSpPr>
        <p:spPr>
          <a:xfrm>
            <a:off x="1487213" y="367808"/>
            <a:ext cx="875511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Personnel Protective Equipment (PPE)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2674" y="122697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PPE Disposal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1" descr="http://www.ruh.nhs.uk/team_green/zz_images/orange_clinical_waste_b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96" y="1657061"/>
            <a:ext cx="2527688" cy="315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 descr="Latex glov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4" y="2451902"/>
            <a:ext cx="1306415" cy="86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 descr="Nitrile glov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4" y="3300920"/>
            <a:ext cx="1306415" cy="86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 descr="9332_frei_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51" y="2582520"/>
            <a:ext cx="1306415" cy="13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 descr="Tyvek-specs-and-mas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427" y="2451903"/>
            <a:ext cx="1173051" cy="176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650697" y="3014919"/>
            <a:ext cx="2153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E9E"/>
                </a:solidFill>
                <a:latin typeface="Arial Black" panose="020B0A04020102020204" pitchFamily="34" charset="0"/>
              </a:rPr>
              <a:t>Autoclave or incinerate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347855" y="3333575"/>
            <a:ext cx="415636" cy="40137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8856488" y="3333575"/>
            <a:ext cx="415636" cy="40137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26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52" y="1400464"/>
            <a:ext cx="9026745" cy="48566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F09904-1C66-DE4A-ABAF-BA9BB519965D}"/>
              </a:ext>
            </a:extLst>
          </p:cNvPr>
          <p:cNvSpPr txBox="1"/>
          <p:nvPr/>
        </p:nvSpPr>
        <p:spPr>
          <a:xfrm>
            <a:off x="892629" y="360920"/>
            <a:ext cx="1029353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Merriweather"/>
              </a:rPr>
              <a:t>Corona virus</a:t>
            </a:r>
            <a:endParaRPr lang="en-IN" b="0" i="0" u="none" strike="noStrike" dirty="0">
              <a:solidFill>
                <a:schemeClr val="bg1"/>
              </a:solidFill>
              <a:effectLst/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582310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83" y="1041348"/>
            <a:ext cx="8935697" cy="3991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B5A8A2-55B4-2C41-B5CC-C7A7EF2ED8F6}"/>
              </a:ext>
            </a:extLst>
          </p:cNvPr>
          <p:cNvSpPr txBox="1"/>
          <p:nvPr/>
        </p:nvSpPr>
        <p:spPr>
          <a:xfrm>
            <a:off x="892629" y="360920"/>
            <a:ext cx="1029353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Merriweather"/>
              </a:rPr>
              <a:t>Classification</a:t>
            </a:r>
            <a:endParaRPr lang="en-IN" b="0" i="0" u="none" strike="noStrike" dirty="0">
              <a:solidFill>
                <a:schemeClr val="bg1"/>
              </a:solidFill>
              <a:effectLst/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56341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73" y="1177966"/>
            <a:ext cx="8857229" cy="5140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06BCFE-1A00-2542-9CBE-3117242E43B7}"/>
              </a:ext>
            </a:extLst>
          </p:cNvPr>
          <p:cNvSpPr txBox="1"/>
          <p:nvPr/>
        </p:nvSpPr>
        <p:spPr>
          <a:xfrm>
            <a:off x="892629" y="360920"/>
            <a:ext cx="1029353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err="1">
                <a:solidFill>
                  <a:schemeClr val="bg1"/>
                </a:solidFill>
                <a:latin typeface="Merriweather"/>
              </a:rPr>
              <a:t>Corono</a:t>
            </a:r>
            <a:r>
              <a:rPr lang="en-IN" dirty="0">
                <a:solidFill>
                  <a:schemeClr val="bg1"/>
                </a:solidFill>
                <a:latin typeface="Merriweather"/>
              </a:rPr>
              <a:t> virus infecting Humans</a:t>
            </a:r>
            <a:endParaRPr lang="en-IN" b="0" i="0" u="none" strike="noStrike" dirty="0">
              <a:solidFill>
                <a:schemeClr val="bg1"/>
              </a:solidFill>
              <a:effectLst/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50329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89" y="1193737"/>
            <a:ext cx="9392194" cy="5308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9C1DC5-CB91-7241-BAB7-92759A2A6B4E}"/>
              </a:ext>
            </a:extLst>
          </p:cNvPr>
          <p:cNvSpPr txBox="1"/>
          <p:nvPr/>
        </p:nvSpPr>
        <p:spPr>
          <a:xfrm>
            <a:off x="892629" y="360920"/>
            <a:ext cx="1090313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Merriweather"/>
              </a:rPr>
              <a:t>COVID-19</a:t>
            </a:r>
            <a:endParaRPr lang="en-IN" b="0" i="0" u="none" strike="noStrike" dirty="0">
              <a:solidFill>
                <a:schemeClr val="bg1"/>
              </a:solidFill>
              <a:effectLst/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954987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61264-A8F1-E94E-8005-4735C409C9B7}"/>
              </a:ext>
            </a:extLst>
          </p:cNvPr>
          <p:cNvSpPr/>
          <p:nvPr/>
        </p:nvSpPr>
        <p:spPr>
          <a:xfrm>
            <a:off x="685800" y="1086118"/>
            <a:ext cx="10942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Envelope (E) protein-Smallest of the major structural proteins, but most enigmatic, 76–109 amino acids.</a:t>
            </a:r>
            <a:endParaRPr lang="en-IN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Glycopeptide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Spike (S),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Membrane (M)-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Most abundant structural protein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Nucleocapsid (N) proteins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Enzyme - RNA dependent RNA polymerase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F559A-B16D-0C45-9816-AC79891D13AF}"/>
              </a:ext>
            </a:extLst>
          </p:cNvPr>
          <p:cNvSpPr txBox="1"/>
          <p:nvPr/>
        </p:nvSpPr>
        <p:spPr>
          <a:xfrm>
            <a:off x="557349" y="406640"/>
            <a:ext cx="1090313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Merriweather"/>
              </a:rPr>
              <a:t>COVID-19 - Structure</a:t>
            </a:r>
            <a:endParaRPr lang="en-IN" b="0" i="0" u="none" strike="noStrike" dirty="0">
              <a:solidFill>
                <a:schemeClr val="bg1"/>
              </a:solidFill>
              <a:effectLst/>
              <a:latin typeface="Merriweath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61A397-5E9E-0642-96F5-38FA0332F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3592"/>
            <a:ext cx="12192000" cy="353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18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0EC0D6-C6C0-694E-8786-CE9D156FC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850230" y="38602"/>
            <a:ext cx="4470525" cy="87446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AB4242-3F1F-A24A-8806-6C9499363D95}"/>
              </a:ext>
            </a:extLst>
          </p:cNvPr>
          <p:cNvSpPr txBox="1"/>
          <p:nvPr/>
        </p:nvSpPr>
        <p:spPr>
          <a:xfrm>
            <a:off x="557349" y="406640"/>
            <a:ext cx="1090313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Merriweather"/>
              </a:rPr>
              <a:t>COVID-19 –PCR primer/probes</a:t>
            </a:r>
            <a:endParaRPr lang="en-IN" b="0" i="0" u="none" strike="noStrike" dirty="0">
              <a:solidFill>
                <a:schemeClr val="bg1"/>
              </a:solidFill>
              <a:effectLst/>
              <a:latin typeface="Merriweathe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459DB7-27A1-2841-A187-FBA63B55AD75}"/>
              </a:ext>
            </a:extLst>
          </p:cNvPr>
          <p:cNvSpPr/>
          <p:nvPr/>
        </p:nvSpPr>
        <p:spPr>
          <a:xfrm>
            <a:off x="651642" y="1014143"/>
            <a:ext cx="11077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Suspected human sample should be first tested for </a:t>
            </a:r>
            <a:r>
              <a:rPr lang="en-US" dirty="0">
                <a:solidFill>
                  <a:srgbClr val="FF0000"/>
                </a:solidFill>
              </a:rPr>
              <a:t>E gene assay </a:t>
            </a:r>
          </a:p>
          <a:p>
            <a:r>
              <a:rPr lang="en-US" dirty="0"/>
              <a:t>Confirmatory assay by </a:t>
            </a:r>
            <a:r>
              <a:rPr lang="en-US" dirty="0" err="1">
                <a:solidFill>
                  <a:srgbClr val="FF0000"/>
                </a:solidFill>
              </a:rPr>
              <a:t>RdRp</a:t>
            </a:r>
            <a:r>
              <a:rPr lang="en-US" dirty="0">
                <a:solidFill>
                  <a:srgbClr val="FF0000"/>
                </a:solidFill>
              </a:rPr>
              <a:t> and N &amp; ORF gene assay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3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2EB473-5490-9046-94B3-8432A1DE3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512" y="0"/>
            <a:ext cx="504705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C5833D-F5E8-C346-A2F9-2F625479EE8C}"/>
              </a:ext>
            </a:extLst>
          </p:cNvPr>
          <p:cNvSpPr/>
          <p:nvPr/>
        </p:nvSpPr>
        <p:spPr>
          <a:xfrm>
            <a:off x="3972910" y="3468414"/>
            <a:ext cx="1776249" cy="33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6853E-2EA9-F847-B3F8-5DDFC2DF38FB}"/>
              </a:ext>
            </a:extLst>
          </p:cNvPr>
          <p:cNvSpPr/>
          <p:nvPr/>
        </p:nvSpPr>
        <p:spPr>
          <a:xfrm>
            <a:off x="5966473" y="3532469"/>
            <a:ext cx="1776249" cy="1461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673" y="2535382"/>
            <a:ext cx="9462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  <a:latin typeface="Arial Black" panose="020B0A040201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1151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0F8471-06B3-4042-86B0-7589A5CA45B1}"/>
              </a:ext>
            </a:extLst>
          </p:cNvPr>
          <p:cNvSpPr txBox="1"/>
          <p:nvPr/>
        </p:nvSpPr>
        <p:spPr>
          <a:xfrm>
            <a:off x="430924" y="363658"/>
            <a:ext cx="1151723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Topics to be covered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8D92FB-6A38-7F4D-A64F-D5E3E9949DCC}"/>
              </a:ext>
            </a:extLst>
          </p:cNvPr>
          <p:cNvSpPr txBox="1"/>
          <p:nvPr/>
        </p:nvSpPr>
        <p:spPr>
          <a:xfrm>
            <a:off x="548640" y="1295400"/>
            <a:ext cx="112471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Packing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Laboratory testing</a:t>
            </a:r>
          </a:p>
        </p:txBody>
      </p:sp>
    </p:spTree>
    <p:extLst>
      <p:ext uri="{BB962C8B-B14F-4D97-AF65-F5344CB8AC3E}">
        <p14:creationId xmlns:p14="http://schemas.microsoft.com/office/powerpoint/2010/main" val="239261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8880BB-A591-0B49-ABB0-5D1B3A7A2489}"/>
              </a:ext>
            </a:extLst>
          </p:cNvPr>
          <p:cNvSpPr txBox="1"/>
          <p:nvPr/>
        </p:nvSpPr>
        <p:spPr>
          <a:xfrm>
            <a:off x="1650124" y="241738"/>
            <a:ext cx="875511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Specimen Priority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758CBE-2611-674E-B7F5-85CFFF79BE31}"/>
              </a:ext>
            </a:extLst>
          </p:cNvPr>
          <p:cNvSpPr/>
          <p:nvPr/>
        </p:nvSpPr>
        <p:spPr>
          <a:xfrm>
            <a:off x="546537" y="1045808"/>
            <a:ext cx="113616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u="none" strike="noStrike" dirty="0">
                <a:solidFill>
                  <a:srgbClr val="000000"/>
                </a:solidFill>
                <a:effectLst/>
                <a:latin typeface="Open Sans"/>
              </a:rPr>
              <a:t>Collection of three specimen types as per recommendation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u="none" strike="noStrike" dirty="0">
                <a:solidFill>
                  <a:srgbClr val="000000"/>
                </a:solidFill>
                <a:effectLst/>
                <a:latin typeface="Open Sans"/>
              </a:rPr>
              <a:t>lower respiratory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u="none" strike="noStrike" dirty="0">
                <a:solidFill>
                  <a:srgbClr val="000000"/>
                </a:solidFill>
                <a:effectLst/>
                <a:latin typeface="Open Sans"/>
              </a:rPr>
              <a:t>upper respiratory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u="none" strike="noStrike" dirty="0">
                <a:solidFill>
                  <a:srgbClr val="000000"/>
                </a:solidFill>
                <a:effectLst/>
                <a:latin typeface="Open Sans"/>
              </a:rPr>
              <a:t>serum specimens</a:t>
            </a:r>
            <a:endParaRPr lang="en-IN" dirty="0">
              <a:solidFill>
                <a:srgbClr val="000000"/>
              </a:solidFill>
              <a:latin typeface="Open Sans"/>
            </a:endParaRPr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4612C2-7BBE-414A-AB52-AD2A25A186AC}"/>
              </a:ext>
            </a:extLst>
          </p:cNvPr>
          <p:cNvSpPr txBox="1"/>
          <p:nvPr/>
        </p:nvSpPr>
        <p:spPr>
          <a:xfrm>
            <a:off x="1550275" y="3142539"/>
            <a:ext cx="875511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Respiratory Specimen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C0F3C9-990D-F544-A9D7-5FAF79CF9443}"/>
              </a:ext>
            </a:extLst>
          </p:cNvPr>
          <p:cNvSpPr/>
          <p:nvPr/>
        </p:nvSpPr>
        <p:spPr>
          <a:xfrm>
            <a:off x="546537" y="3722216"/>
            <a:ext cx="110568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i="0" u="none" strike="noStrike" dirty="0">
                <a:solidFill>
                  <a:srgbClr val="FF0000"/>
                </a:solidFill>
                <a:effectLst/>
                <a:latin typeface="Merriweather"/>
              </a:rPr>
              <a:t>Lower respiratory tract</a:t>
            </a:r>
          </a:p>
          <a:p>
            <a:r>
              <a:rPr lang="en-IN" b="1" i="0" u="none" strike="noStrike" dirty="0">
                <a:solidFill>
                  <a:srgbClr val="000000"/>
                </a:solidFill>
                <a:effectLst/>
                <a:latin typeface="Merriweather"/>
              </a:rPr>
              <a:t>Bronchoalveolar lavage, tracheal aspirate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0" i="0" u="none" strike="noStrike" dirty="0">
                <a:solidFill>
                  <a:srgbClr val="000000"/>
                </a:solidFill>
                <a:effectLst/>
                <a:latin typeface="Open Sans"/>
              </a:rPr>
              <a:t>Collect 2-3 mL into a sterile, leak-proof, screw-cap sputum collection cup or sterile dry container.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rgbClr val="000000"/>
              </a:solidFill>
              <a:latin typeface="Open Sans"/>
            </a:endParaRPr>
          </a:p>
          <a:p>
            <a:r>
              <a:rPr lang="en-IN" b="1" dirty="0"/>
              <a:t>Sputum</a:t>
            </a:r>
          </a:p>
          <a:p>
            <a:r>
              <a:rPr lang="en-IN" dirty="0"/>
              <a:t>Have the patient rinse the mouth with water and then expectorate deep cough sputum directly into a sterile, leak-proof, screw-cap sputum collection cup or sterile dry container.</a:t>
            </a:r>
          </a:p>
          <a:p>
            <a:endParaRPr lang="en-IN" b="0" i="0" u="none" strike="noStrike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9042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934DC9-6423-F74B-A689-268204BD1B76}"/>
              </a:ext>
            </a:extLst>
          </p:cNvPr>
          <p:cNvSpPr txBox="1"/>
          <p:nvPr/>
        </p:nvSpPr>
        <p:spPr>
          <a:xfrm>
            <a:off x="1487213" y="367808"/>
            <a:ext cx="875511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Respiratory Specimen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2392C9-1029-1646-9C78-D1C2E2631B19}"/>
              </a:ext>
            </a:extLst>
          </p:cNvPr>
          <p:cNvSpPr/>
          <p:nvPr/>
        </p:nvSpPr>
        <p:spPr>
          <a:xfrm>
            <a:off x="430923" y="1085983"/>
            <a:ext cx="114352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i="0" u="none" strike="noStrike" dirty="0">
                <a:solidFill>
                  <a:srgbClr val="FF0000"/>
                </a:solidFill>
                <a:effectLst/>
                <a:latin typeface="Merriweather"/>
              </a:rPr>
              <a:t>Upper respiratory tract</a:t>
            </a:r>
          </a:p>
          <a:p>
            <a:r>
              <a:rPr lang="en-IN" b="0" i="0" u="none" strike="noStrike" dirty="0">
                <a:solidFill>
                  <a:srgbClr val="000000"/>
                </a:solidFill>
                <a:effectLst/>
                <a:latin typeface="Merriweather"/>
              </a:rPr>
              <a:t>Nasopharyngeal swab </a:t>
            </a:r>
            <a:r>
              <a:rPr lang="en-IN" b="0" i="0" u="sng" strike="noStrike" dirty="0">
                <a:solidFill>
                  <a:srgbClr val="000000"/>
                </a:solidFill>
                <a:effectLst/>
                <a:latin typeface="Merriweather"/>
              </a:rPr>
              <a:t>AND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Merriweather"/>
              </a:rPr>
              <a:t> oropharyngeal swab (NP/OP swab)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0" i="0" u="none" strike="noStrike" dirty="0">
                <a:solidFill>
                  <a:srgbClr val="000000"/>
                </a:solidFill>
                <a:effectLst/>
                <a:latin typeface="Open Sans"/>
              </a:rPr>
              <a:t>Use only synthetic </a:t>
            </a:r>
            <a:r>
              <a:rPr lang="en-IN" b="0" i="0" u="none" strike="noStrike" dirty="0" err="1">
                <a:solidFill>
                  <a:srgbClr val="000000"/>
                </a:solidFill>
                <a:effectLst/>
                <a:latin typeface="Open Sans"/>
              </a:rPr>
              <a:t>fiber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Open Sans"/>
              </a:rPr>
              <a:t> swabs with plastic shafts.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Place swabs immediately into sterile tubes containing 2-3 ml of viral transport media.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NP and OP specimens should be kept in separate vials.</a:t>
            </a:r>
          </a:p>
          <a:p>
            <a:endParaRPr lang="en-IN" dirty="0">
              <a:solidFill>
                <a:srgbClr val="000000"/>
              </a:solidFill>
              <a:latin typeface="Open Sans"/>
            </a:endParaRPr>
          </a:p>
          <a:p>
            <a:r>
              <a:rPr lang="en-IN" dirty="0"/>
              <a:t>Nasopharyngeal wash/aspirate or nasal aspirate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Collect 2-3 mL into a sterile, leak-proof, screw-cap sputum collection cup or sterile dry container.</a:t>
            </a:r>
          </a:p>
          <a:p>
            <a:endParaRPr lang="en-IN" b="0" i="0" u="none" strike="noStrike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459486-1C71-044E-A837-6BBFDCC21414}"/>
              </a:ext>
            </a:extLst>
          </p:cNvPr>
          <p:cNvSpPr/>
          <p:nvPr/>
        </p:nvSpPr>
        <p:spPr>
          <a:xfrm>
            <a:off x="430923" y="4252571"/>
            <a:ext cx="11035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Open Sans"/>
              </a:rPr>
              <a:t>Blood</a:t>
            </a:r>
            <a:endParaRPr lang="en-IN" b="0" i="0" u="none" strike="noStrike" dirty="0">
              <a:solidFill>
                <a:srgbClr val="FF0000"/>
              </a:solidFill>
              <a:effectLst/>
              <a:latin typeface="Open Sans"/>
            </a:endParaRPr>
          </a:p>
          <a:p>
            <a:r>
              <a:rPr lang="en-IN" b="0" u="none" strike="noStrike" dirty="0">
                <a:solidFill>
                  <a:srgbClr val="000000"/>
                </a:solidFill>
                <a:effectLst/>
                <a:latin typeface="Open Sans"/>
              </a:rPr>
              <a:t>Children and adults: Collect 1 tube (5mL) of whole blood in a serum separator tube.</a:t>
            </a:r>
          </a:p>
          <a:p>
            <a:r>
              <a:rPr lang="en-IN" b="0" u="none" strike="noStrike" dirty="0">
                <a:solidFill>
                  <a:srgbClr val="000000"/>
                </a:solidFill>
                <a:effectLst/>
                <a:latin typeface="Open Sans"/>
              </a:rPr>
              <a:t>Infant</a:t>
            </a:r>
            <a:r>
              <a:rPr lang="en-IN" b="0" i="1" u="none" strike="noStrike" dirty="0">
                <a:solidFill>
                  <a:srgbClr val="000000"/>
                </a:solidFill>
                <a:effectLst/>
                <a:latin typeface="Open Sans"/>
              </a:rPr>
              <a:t>: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Open Sans"/>
              </a:rPr>
              <a:t> A minimum of 1 mL of whole blood is needed for testing </a:t>
            </a:r>
            <a:r>
              <a:rPr lang="en-IN" b="0" i="0" u="none" strike="noStrike" dirty="0" err="1">
                <a:solidFill>
                  <a:srgbClr val="000000"/>
                </a:solidFill>
                <a:effectLst/>
                <a:latin typeface="Open Sans"/>
              </a:rPr>
              <a:t>peadiatric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Open Sans"/>
              </a:rPr>
              <a:t> patients. If possible, collect 1 mL in a serum separator tube.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33B452-AFF7-3C46-A94D-97B057D1E02F}"/>
              </a:ext>
            </a:extLst>
          </p:cNvPr>
          <p:cNvSpPr txBox="1"/>
          <p:nvPr/>
        </p:nvSpPr>
        <p:spPr>
          <a:xfrm>
            <a:off x="1487212" y="3651440"/>
            <a:ext cx="875511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0" i="0" u="none" strike="noStrike" dirty="0">
                <a:solidFill>
                  <a:schemeClr val="bg1"/>
                </a:solidFill>
                <a:effectLst/>
                <a:latin typeface="Merriweather"/>
              </a:rPr>
              <a:t>Serum</a:t>
            </a:r>
          </a:p>
        </p:txBody>
      </p:sp>
    </p:spTree>
    <p:extLst>
      <p:ext uri="{BB962C8B-B14F-4D97-AF65-F5344CB8AC3E}">
        <p14:creationId xmlns:p14="http://schemas.microsoft.com/office/powerpoint/2010/main" val="136690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809473-ED7F-2340-9833-949FE66D62C1}"/>
              </a:ext>
            </a:extLst>
          </p:cNvPr>
          <p:cNvSpPr/>
          <p:nvPr/>
        </p:nvSpPr>
        <p:spPr>
          <a:xfrm>
            <a:off x="685800" y="1062522"/>
            <a:ext cx="10927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Store specimens at 2-8°C and ship overnight to diagnosis laboratory on ice pack.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B1203F-EBE4-E841-BF16-FDACE21C21D8}"/>
              </a:ext>
            </a:extLst>
          </p:cNvPr>
          <p:cNvSpPr txBox="1"/>
          <p:nvPr/>
        </p:nvSpPr>
        <p:spPr>
          <a:xfrm>
            <a:off x="1487213" y="367808"/>
            <a:ext cx="875511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Storage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97DD2-AA40-4C43-89D8-0C1B6826B83F}"/>
              </a:ext>
            </a:extLst>
          </p:cNvPr>
          <p:cNvSpPr txBox="1"/>
          <p:nvPr/>
        </p:nvSpPr>
        <p:spPr>
          <a:xfrm>
            <a:off x="1487212" y="1839056"/>
            <a:ext cx="875511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LRF and specimen label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C1872-E8EF-1F49-BA7A-30924FAC298F}"/>
              </a:ext>
            </a:extLst>
          </p:cNvPr>
          <p:cNvSpPr txBox="1"/>
          <p:nvPr/>
        </p:nvSpPr>
        <p:spPr>
          <a:xfrm>
            <a:off x="685800" y="2727960"/>
            <a:ext cx="1050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Completely filled LRF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Travel history – name of country travel with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 period of travel and onset of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Contact history with positive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Specimen label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Patient 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3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934DC9-6423-F74B-A689-268204BD1B76}"/>
              </a:ext>
            </a:extLst>
          </p:cNvPr>
          <p:cNvSpPr txBox="1"/>
          <p:nvPr/>
        </p:nvSpPr>
        <p:spPr>
          <a:xfrm>
            <a:off x="1487213" y="367808"/>
            <a:ext cx="875511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Personnel Protective Equipment (PPE)</a:t>
            </a:r>
          </a:p>
        </p:txBody>
      </p:sp>
      <p:pic>
        <p:nvPicPr>
          <p:cNvPr id="8" name="Picture 33" descr="Hand-wash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875" y="1288472"/>
            <a:ext cx="6566825" cy="436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5658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934DC9-6423-F74B-A689-268204BD1B76}"/>
              </a:ext>
            </a:extLst>
          </p:cNvPr>
          <p:cNvSpPr txBox="1"/>
          <p:nvPr/>
        </p:nvSpPr>
        <p:spPr>
          <a:xfrm>
            <a:off x="1487213" y="367808"/>
            <a:ext cx="875511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Personnel Protective Equipment (PPE)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4073" y="1180749"/>
            <a:ext cx="9306436" cy="23362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Cuts and abrasions should be covered prior to entry to the ward/laboratory</a:t>
            </a:r>
          </a:p>
          <a:p>
            <a:pPr>
              <a:buFont typeface="Arial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Gloves should be:</a:t>
            </a:r>
          </a:p>
          <a:p>
            <a:pPr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Suitable for the procedure – </a:t>
            </a:r>
          </a:p>
          <a:p>
            <a:pPr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Chemically compatible </a:t>
            </a:r>
          </a:p>
          <a:p>
            <a:pPr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Changed regularly when working with hazardous agents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7" descr="Latex glo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330" y="2752869"/>
            <a:ext cx="1905000" cy="126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Nitrile glo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6838" y="2752869"/>
            <a:ext cx="1905000" cy="126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Protective glo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1185" y="1430297"/>
            <a:ext cx="190500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Glove-selec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00" y="1430297"/>
            <a:ext cx="1905000" cy="126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74072" y="3963175"/>
            <a:ext cx="84651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Gowns and Coverall suits:</a:t>
            </a:r>
          </a:p>
          <a:p>
            <a:pPr>
              <a:buFontTx/>
              <a:buChar char="-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Disposable gowns should be worn</a:t>
            </a:r>
          </a:p>
          <a:p>
            <a:pPr>
              <a:buFontTx/>
              <a:buChar char="-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Should be fastened correctly </a:t>
            </a:r>
          </a:p>
          <a:p>
            <a:pPr>
              <a:buFontTx/>
              <a:buChar char="-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Should have close fitting cuffs</a:t>
            </a:r>
          </a:p>
          <a:p>
            <a:pPr>
              <a:buFontTx/>
              <a:buChar char="-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Should be single use</a:t>
            </a:r>
          </a:p>
        </p:txBody>
      </p:sp>
      <p:pic>
        <p:nvPicPr>
          <p:cNvPr id="9" name="Picture 31" descr="Gown-and-Glov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3214" y="3517012"/>
            <a:ext cx="2218568" cy="333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903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934DC9-6423-F74B-A689-268204BD1B76}"/>
              </a:ext>
            </a:extLst>
          </p:cNvPr>
          <p:cNvSpPr txBox="1"/>
          <p:nvPr/>
        </p:nvSpPr>
        <p:spPr>
          <a:xfrm>
            <a:off x="1487213" y="367808"/>
            <a:ext cx="875511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Personnel Protective Equipment (PPE)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2674" y="122697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Mucosal membranes (eyes)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7" descr="Face-ma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346" y="1329630"/>
            <a:ext cx="24384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Gogg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1" y="1329630"/>
            <a:ext cx="24384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Safety-spec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9091" y="1329630"/>
            <a:ext cx="24384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955964" y="1737779"/>
            <a:ext cx="8028000" cy="15803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Safety glasses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Goggles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Full face visor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2674" y="3728637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Face masks</a:t>
            </a:r>
          </a:p>
        </p:txBody>
      </p:sp>
      <p:pic>
        <p:nvPicPr>
          <p:cNvPr id="37" name="Picture 11" descr="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76106" y="4286544"/>
            <a:ext cx="12954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 descr="FFP1 Dust Masks (Pack of 20)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7252" y="4318757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>
          <a:xfrm>
            <a:off x="845272" y="4148252"/>
            <a:ext cx="7869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N95 respirator is the most common of particulate filtering face piece respirators.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product filters at least 95% of airborne particles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03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37A7E680EC8B4891C4B64ABFC6CEA0" ma:contentTypeVersion="0" ma:contentTypeDescription="Create a new document." ma:contentTypeScope="" ma:versionID="36a19f537568cf26cd95070d83c2eb94">
  <xsd:schema xmlns:xsd="http://www.w3.org/2001/XMLSchema" xmlns:xs="http://www.w3.org/2001/XMLSchema" xmlns:p="http://schemas.microsoft.com/office/2006/metadata/properties" xmlns:ns2="a4377912-4439-4a3f-9962-3349b75809bd" targetNamespace="http://schemas.microsoft.com/office/2006/metadata/properties" ma:root="true" ma:fieldsID="b66cc08790323bafcbce1bc6bd0bb0af" ns2:_="">
    <xsd:import namespace="a4377912-4439-4a3f-9962-3349b75809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77912-4439-4a3f-9962-3349b75809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4377912-4439-4a3f-9962-3349b75809bd">WSF2252CAUN4-2556-50</_dlc_DocId>
    <_dlc_DocIdUrl xmlns="a4377912-4439-4a3f-9962-3349b75809bd">
      <Url>https://karunadu.karnataka.gov.in/hfw/kannada/_layouts/15/DocIdRedir.aspx?ID=WSF2252CAUN4-2556-50</Url>
      <Description>WSF2252CAUN4-2556-50</Description>
    </_dlc_DocIdUrl>
  </documentManagement>
</p:properties>
</file>

<file path=customXml/itemProps1.xml><?xml version="1.0" encoding="utf-8"?>
<ds:datastoreItem xmlns:ds="http://schemas.openxmlformats.org/officeDocument/2006/customXml" ds:itemID="{2C186552-A095-4756-8197-62BC97A9DC39}"/>
</file>

<file path=customXml/itemProps2.xml><?xml version="1.0" encoding="utf-8"?>
<ds:datastoreItem xmlns:ds="http://schemas.openxmlformats.org/officeDocument/2006/customXml" ds:itemID="{97D3C7C3-7AE6-4A77-BA4C-99C0E51DEAA7}"/>
</file>

<file path=customXml/itemProps3.xml><?xml version="1.0" encoding="utf-8"?>
<ds:datastoreItem xmlns:ds="http://schemas.openxmlformats.org/officeDocument/2006/customXml" ds:itemID="{0A96FC28-23CF-4BEE-9566-AA572C900A65}"/>
</file>

<file path=customXml/itemProps4.xml><?xml version="1.0" encoding="utf-8"?>
<ds:datastoreItem xmlns:ds="http://schemas.openxmlformats.org/officeDocument/2006/customXml" ds:itemID="{C7981837-4C35-4710-BE5F-CA9C2DA10A04}"/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369</Words>
  <Application>Microsoft Office PowerPoint</Application>
  <PresentationFormat>Widescreen</PresentationFormat>
  <Paragraphs>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Arial Rounded MT Bold</vt:lpstr>
      <vt:lpstr>Calibri</vt:lpstr>
      <vt:lpstr>Calibri Light</vt:lpstr>
      <vt:lpstr>Merriweather</vt:lpstr>
      <vt:lpstr>Open Sans</vt:lpstr>
      <vt:lpstr>Times New Roman</vt:lpstr>
      <vt:lpstr>Wingdings</vt:lpstr>
      <vt:lpstr>Office Theme</vt:lpstr>
      <vt:lpstr>    COVID-19 : Laboratory Surveillance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Ashok Munivenkatappa</dc:creator>
  <cp:lastModifiedBy>ashok munivenkatappa</cp:lastModifiedBy>
  <cp:revision>40</cp:revision>
  <dcterms:created xsi:type="dcterms:W3CDTF">2020-01-27T16:15:50Z</dcterms:created>
  <dcterms:modified xsi:type="dcterms:W3CDTF">2020-03-09T06:42:16Z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0x0101002237A7E680EC8B4891C4B64ABFC6CEA0</vt:lpwstr>
  </property>
  <property fmtid="{D5CDD505-2E9C-101B-9397-08002B2CF9AE}" pid="3" name="_dlc_DocIdItemGuid">
    <vt:lpwstr>ba6f33b4-7df9-4859-9e1a-e97659524a9b</vt:lpwstr>
  </property>
</Properties>
</file>