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3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2" r:id="rId5"/>
  </p:sldMasterIdLst>
  <p:notesMasterIdLst>
    <p:notesMasterId r:id="rId48"/>
  </p:notesMasterIdLst>
  <p:sldIdLst>
    <p:sldId id="256" r:id="rId6"/>
    <p:sldId id="257" r:id="rId7"/>
    <p:sldId id="272" r:id="rId8"/>
    <p:sldId id="273" r:id="rId9"/>
    <p:sldId id="275" r:id="rId10"/>
    <p:sldId id="276" r:id="rId11"/>
    <p:sldId id="283" r:id="rId12"/>
    <p:sldId id="284" r:id="rId13"/>
    <p:sldId id="285" r:id="rId14"/>
    <p:sldId id="306" r:id="rId15"/>
    <p:sldId id="305" r:id="rId16"/>
    <p:sldId id="301" r:id="rId17"/>
    <p:sldId id="299" r:id="rId18"/>
    <p:sldId id="300" r:id="rId19"/>
    <p:sldId id="302" r:id="rId20"/>
    <p:sldId id="303" r:id="rId21"/>
    <p:sldId id="298" r:id="rId22"/>
    <p:sldId id="304" r:id="rId23"/>
    <p:sldId id="297" r:id="rId24"/>
    <p:sldId id="258" r:id="rId25"/>
    <p:sldId id="259" r:id="rId26"/>
    <p:sldId id="286" r:id="rId27"/>
    <p:sldId id="260" r:id="rId28"/>
    <p:sldId id="261" r:id="rId29"/>
    <p:sldId id="270" r:id="rId30"/>
    <p:sldId id="274" r:id="rId31"/>
    <p:sldId id="277" r:id="rId32"/>
    <p:sldId id="279" r:id="rId33"/>
    <p:sldId id="281" r:id="rId34"/>
    <p:sldId id="282" r:id="rId35"/>
    <p:sldId id="269" r:id="rId36"/>
    <p:sldId id="264" r:id="rId37"/>
    <p:sldId id="287" r:id="rId38"/>
    <p:sldId id="288" r:id="rId39"/>
    <p:sldId id="289" r:id="rId40"/>
    <p:sldId id="290" r:id="rId41"/>
    <p:sldId id="291" r:id="rId42"/>
    <p:sldId id="295" r:id="rId43"/>
    <p:sldId id="296" r:id="rId44"/>
    <p:sldId id="292" r:id="rId45"/>
    <p:sldId id="293" r:id="rId46"/>
    <p:sldId id="2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0728A-0E84-42DB-BCAF-61676CDF87B7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E30B0A-705A-4416-949F-96C1B8890796}">
      <dgm:prSet phldrT="[Text]" custT="1"/>
      <dgm:spPr/>
      <dgm:t>
        <a:bodyPr/>
        <a:lstStyle/>
        <a:p>
          <a:pPr algn="just"/>
          <a:r>
            <a:rPr lang="en-US" sz="1800" dirty="0"/>
            <a:t>The residential areas will be divided into sectors for the ASHAs/Anganwadi Workers/ANMs each covering 50 households (30 households in difficult areas). </a:t>
          </a:r>
        </a:p>
      </dgm:t>
    </dgm:pt>
    <dgm:pt modelId="{2179BF1D-EA68-40EB-9703-A7BED1EF28F6}" type="parTrans" cxnId="{4EEED2BE-047B-4210-8449-A51B67F7B53F}">
      <dgm:prSet/>
      <dgm:spPr/>
      <dgm:t>
        <a:bodyPr/>
        <a:lstStyle/>
        <a:p>
          <a:endParaRPr lang="en-US" sz="3200"/>
        </a:p>
      </dgm:t>
    </dgm:pt>
    <dgm:pt modelId="{B47BB98B-DC12-4DF7-8CFF-782C3266D50A}" type="sibTrans" cxnId="{4EEED2BE-047B-4210-8449-A51B67F7B53F}">
      <dgm:prSet custT="1"/>
      <dgm:spPr/>
      <dgm:t>
        <a:bodyPr/>
        <a:lstStyle/>
        <a:p>
          <a:endParaRPr lang="en-US" sz="1050"/>
        </a:p>
      </dgm:t>
    </dgm:pt>
    <dgm:pt modelId="{41C696C1-6ED1-4712-A5AA-117B7D4B6B20}">
      <dgm:prSet custT="1"/>
      <dgm:spPr/>
      <dgm:t>
        <a:bodyPr/>
        <a:lstStyle/>
        <a:p>
          <a:pPr algn="just"/>
          <a:r>
            <a:rPr lang="en-US" sz="1800"/>
            <a:t>Supervisory officers (PHC/CHC doctors) in the ratio of 1:4. </a:t>
          </a:r>
          <a:endParaRPr lang="en-IN" sz="1800" dirty="0"/>
        </a:p>
      </dgm:t>
    </dgm:pt>
    <dgm:pt modelId="{DB3324F0-E1BD-47B5-B374-35B76AF2FD5E}" type="parTrans" cxnId="{A10BE441-9818-4CC7-A9DB-D87421CC190F}">
      <dgm:prSet/>
      <dgm:spPr/>
      <dgm:t>
        <a:bodyPr/>
        <a:lstStyle/>
        <a:p>
          <a:endParaRPr lang="en-US" sz="3200"/>
        </a:p>
      </dgm:t>
    </dgm:pt>
    <dgm:pt modelId="{20DB9499-3387-450E-90B9-8BED3557CFE7}" type="sibTrans" cxnId="{A10BE441-9818-4CC7-A9DB-D87421CC190F}">
      <dgm:prSet custT="1"/>
      <dgm:spPr/>
      <dgm:t>
        <a:bodyPr/>
        <a:lstStyle/>
        <a:p>
          <a:endParaRPr lang="en-US" sz="1050"/>
        </a:p>
      </dgm:t>
    </dgm:pt>
    <dgm:pt modelId="{7103F17C-2F1E-4644-B901-3E1A8A3E61C7}">
      <dgm:prSet custT="1"/>
      <dgm:spPr/>
      <dgm:t>
        <a:bodyPr/>
        <a:lstStyle/>
        <a:p>
          <a:pPr algn="just"/>
          <a:r>
            <a:rPr lang="en-US" sz="1800" dirty="0"/>
            <a:t>The field workers (FW) will be performing active house to house surveillance daily in the containment zone from 8:00 AM to 2:00 PM and also encourage self reporting.</a:t>
          </a:r>
        </a:p>
      </dgm:t>
    </dgm:pt>
    <dgm:pt modelId="{27E2DA62-4A4E-48C1-9D87-5549803D32A1}" type="parTrans" cxnId="{DC153F44-9C3D-4320-837B-660CF9CE1985}">
      <dgm:prSet/>
      <dgm:spPr/>
      <dgm:t>
        <a:bodyPr/>
        <a:lstStyle/>
        <a:p>
          <a:endParaRPr lang="en-US" sz="3200"/>
        </a:p>
      </dgm:t>
    </dgm:pt>
    <dgm:pt modelId="{E7313F63-7AD4-45CA-90BC-0EC367652753}" type="sibTrans" cxnId="{DC153F44-9C3D-4320-837B-660CF9CE1985}">
      <dgm:prSet custT="1"/>
      <dgm:spPr/>
      <dgm:t>
        <a:bodyPr/>
        <a:lstStyle/>
        <a:p>
          <a:endParaRPr lang="en-US" sz="1050"/>
        </a:p>
      </dgm:t>
    </dgm:pt>
    <dgm:pt modelId="{298E2BAB-9C61-4DAA-9A02-2D3D2159DDCB}">
      <dgm:prSet custT="1"/>
      <dgm:spPr/>
      <dgm:t>
        <a:bodyPr/>
        <a:lstStyle/>
        <a:p>
          <a:pPr algn="just"/>
          <a:r>
            <a:rPr lang="en-US" sz="1800" dirty="0"/>
            <a:t>Line list the family members, contact listing,  identification of close contacts and all those having symptoms. </a:t>
          </a:r>
        </a:p>
      </dgm:t>
    </dgm:pt>
    <dgm:pt modelId="{6C04A15B-6649-4CD3-9071-2990EEB5A2DC}" type="parTrans" cxnId="{A278166B-D3D6-44E3-A81B-CC2687057CF5}">
      <dgm:prSet/>
      <dgm:spPr/>
      <dgm:t>
        <a:bodyPr/>
        <a:lstStyle/>
        <a:p>
          <a:endParaRPr lang="en-US" sz="3200"/>
        </a:p>
      </dgm:t>
    </dgm:pt>
    <dgm:pt modelId="{85CCECE7-2169-4A21-9BBD-ECE93212B87C}" type="sibTrans" cxnId="{A278166B-D3D6-44E3-A81B-CC2687057CF5}">
      <dgm:prSet custT="1"/>
      <dgm:spPr/>
      <dgm:t>
        <a:bodyPr/>
        <a:lstStyle/>
        <a:p>
          <a:endParaRPr lang="en-US" sz="1050"/>
        </a:p>
      </dgm:t>
    </dgm:pt>
    <dgm:pt modelId="{E1A1FE93-D8D9-4CC4-BD90-945DEA6C19EE}">
      <dgm:prSet custT="1"/>
      <dgm:spPr/>
      <dgm:t>
        <a:bodyPr/>
        <a:lstStyle/>
        <a:p>
          <a:pPr algn="just"/>
          <a:r>
            <a:rPr lang="en-US" sz="1800" dirty="0"/>
            <a:t>The field worker will provide a mask to the suspect case and to the care giver identified by the family. </a:t>
          </a:r>
        </a:p>
      </dgm:t>
    </dgm:pt>
    <dgm:pt modelId="{465EAEA4-B8FF-4A19-A1C6-6E34E9366C4A}" type="parTrans" cxnId="{0587A407-60C3-4C03-AE98-FF04A6D01C7D}">
      <dgm:prSet/>
      <dgm:spPr/>
      <dgm:t>
        <a:bodyPr/>
        <a:lstStyle/>
        <a:p>
          <a:endParaRPr lang="en-US" sz="3200"/>
        </a:p>
      </dgm:t>
    </dgm:pt>
    <dgm:pt modelId="{551F1A8F-A7E7-4E78-9959-0C3B987BCD11}" type="sibTrans" cxnId="{0587A407-60C3-4C03-AE98-FF04A6D01C7D}">
      <dgm:prSet custT="1"/>
      <dgm:spPr/>
      <dgm:t>
        <a:bodyPr/>
        <a:lstStyle/>
        <a:p>
          <a:endParaRPr lang="en-US" sz="1050"/>
        </a:p>
      </dgm:t>
    </dgm:pt>
    <dgm:pt modelId="{94218BE6-B5F3-44D2-963A-9CBC38DF1041}">
      <dgm:prSet custT="1"/>
      <dgm:spPr/>
      <dgm:t>
        <a:bodyPr/>
        <a:lstStyle/>
        <a:p>
          <a:pPr algn="just"/>
          <a:r>
            <a:rPr lang="en-US" sz="1800" dirty="0"/>
            <a:t>The suspect will be isolated till such time he/she is examined by the supervisory officer. </a:t>
          </a:r>
        </a:p>
      </dgm:t>
    </dgm:pt>
    <dgm:pt modelId="{00164874-3175-4F38-AF41-C784004A7FD8}" type="parTrans" cxnId="{8CA27B95-5DAE-4163-88E3-C9D181D9C9AD}">
      <dgm:prSet/>
      <dgm:spPr/>
      <dgm:t>
        <a:bodyPr/>
        <a:lstStyle/>
        <a:p>
          <a:endParaRPr lang="en-US" sz="3200"/>
        </a:p>
      </dgm:t>
    </dgm:pt>
    <dgm:pt modelId="{EE6B917F-0DA3-44E9-BB85-0644B8CC4901}" type="sibTrans" cxnId="{8CA27B95-5DAE-4163-88E3-C9D181D9C9AD}">
      <dgm:prSet custT="1"/>
      <dgm:spPr/>
      <dgm:t>
        <a:bodyPr/>
        <a:lstStyle/>
        <a:p>
          <a:endParaRPr lang="en-US" sz="1050"/>
        </a:p>
      </dgm:t>
    </dgm:pt>
    <dgm:pt modelId="{96734D22-4612-4868-9A4A-6D3741B0FA5C}">
      <dgm:prSet custT="1"/>
      <dgm:spPr/>
      <dgm:t>
        <a:bodyPr/>
        <a:lstStyle/>
        <a:p>
          <a:pPr algn="just"/>
          <a:r>
            <a:rPr lang="en-US" sz="1800" dirty="0"/>
            <a:t>Follow up contacts identified by the RRTs within the sector allocated to the FWs.</a:t>
          </a:r>
          <a:endParaRPr lang="en-IN" sz="1800" dirty="0"/>
        </a:p>
      </dgm:t>
    </dgm:pt>
    <dgm:pt modelId="{43F530AF-0146-4ACD-A5EE-9A0312DEF4C8}" type="parTrans" cxnId="{642AFFBF-7F6D-4CC3-821B-06B7522E83F1}">
      <dgm:prSet/>
      <dgm:spPr/>
      <dgm:t>
        <a:bodyPr/>
        <a:lstStyle/>
        <a:p>
          <a:endParaRPr lang="en-US" sz="3200"/>
        </a:p>
      </dgm:t>
    </dgm:pt>
    <dgm:pt modelId="{CBFAF5BA-1535-4516-98A6-1EEAE96BD32C}" type="sibTrans" cxnId="{642AFFBF-7F6D-4CC3-821B-06B7522E83F1}">
      <dgm:prSet custT="1"/>
      <dgm:spPr/>
      <dgm:t>
        <a:bodyPr/>
        <a:lstStyle/>
        <a:p>
          <a:endParaRPr lang="en-US" sz="1050"/>
        </a:p>
      </dgm:t>
    </dgm:pt>
    <dgm:pt modelId="{221FE28E-405C-470A-A21F-99685F493893}">
      <dgm:prSet custT="1"/>
      <dgm:spPr/>
      <dgm:t>
        <a:bodyPr/>
        <a:lstStyle/>
        <a:p>
          <a:pPr algn="just"/>
          <a:r>
            <a:rPr lang="en-US" sz="1800" dirty="0"/>
            <a:t>As per case definition the supervisory officer, visit house, make arrangements to shift the suspect case to the designated treatment facility. </a:t>
          </a:r>
        </a:p>
      </dgm:t>
    </dgm:pt>
    <dgm:pt modelId="{276A9446-B0A1-40B2-A8B0-3720B9F022CC}" type="parTrans" cxnId="{4EAC804A-D17F-4E70-B4B4-AB92DE1425E9}">
      <dgm:prSet/>
      <dgm:spPr/>
      <dgm:t>
        <a:bodyPr/>
        <a:lstStyle/>
        <a:p>
          <a:endParaRPr lang="en-US" sz="3200"/>
        </a:p>
      </dgm:t>
    </dgm:pt>
    <dgm:pt modelId="{C1DD278E-F053-4C20-9EE4-36D8D22E159C}" type="sibTrans" cxnId="{4EAC804A-D17F-4E70-B4B4-AB92DE1425E9}">
      <dgm:prSet custT="1"/>
      <dgm:spPr/>
      <dgm:t>
        <a:bodyPr/>
        <a:lstStyle/>
        <a:p>
          <a:endParaRPr lang="en-US" sz="1050"/>
        </a:p>
      </dgm:t>
    </dgm:pt>
    <dgm:pt modelId="{810F2340-0465-43AE-B812-D1839306D01A}">
      <dgm:prSet custT="1"/>
      <dgm:spPr/>
      <dgm:t>
        <a:bodyPr/>
        <a:lstStyle/>
        <a:p>
          <a:pPr algn="just"/>
          <a:r>
            <a:rPr lang="en-US" sz="1800"/>
            <a:t>The supervisory officer will collect data from the health workers under him/ her, collate and provide the daily and cumulative data to the control room by 4.00 P.M. daily.</a:t>
          </a:r>
          <a:endParaRPr lang="en-IN" sz="1800" dirty="0"/>
        </a:p>
      </dgm:t>
    </dgm:pt>
    <dgm:pt modelId="{0F68DB65-521B-4BF7-B2FE-80B57FD07537}" type="parTrans" cxnId="{4EB22425-69DC-495C-9E5E-3E80BC330AB3}">
      <dgm:prSet/>
      <dgm:spPr/>
      <dgm:t>
        <a:bodyPr/>
        <a:lstStyle/>
        <a:p>
          <a:endParaRPr lang="en-US" sz="3200"/>
        </a:p>
      </dgm:t>
    </dgm:pt>
    <dgm:pt modelId="{1FE81633-8848-49A7-AF4C-BF1169E64CC2}" type="sibTrans" cxnId="{4EB22425-69DC-495C-9E5E-3E80BC330AB3}">
      <dgm:prSet/>
      <dgm:spPr/>
      <dgm:t>
        <a:bodyPr/>
        <a:lstStyle/>
        <a:p>
          <a:endParaRPr lang="en-US" sz="3200"/>
        </a:p>
      </dgm:t>
    </dgm:pt>
    <dgm:pt modelId="{7F1EFB13-8523-4527-BD52-5AF052B078F3}" type="pres">
      <dgm:prSet presAssocID="{3D90728A-0E84-42DB-BCAF-61676CDF87B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CEB4C449-89D4-4769-B6F9-8185417BD36A}" type="pres">
      <dgm:prSet presAssocID="{25E30B0A-705A-4416-949F-96C1B8890796}" presName="compNode" presStyleCnt="0"/>
      <dgm:spPr/>
    </dgm:pt>
    <dgm:pt modelId="{26988C7F-8297-437F-927C-2A35ACC9F4E8}" type="pres">
      <dgm:prSet presAssocID="{25E30B0A-705A-4416-949F-96C1B8890796}" presName="dummyConnPt" presStyleCnt="0"/>
      <dgm:spPr/>
    </dgm:pt>
    <dgm:pt modelId="{9839D074-A750-406F-A999-EA25DB422EF5}" type="pres">
      <dgm:prSet presAssocID="{25E30B0A-705A-4416-949F-96C1B8890796}" presName="node" presStyleLbl="node1" presStyleIdx="0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535588-6262-4A9D-9933-18A2B231B6B9}" type="pres">
      <dgm:prSet presAssocID="{B47BB98B-DC12-4DF7-8CFF-782C3266D50A}" presName="sibTrans" presStyleLbl="bgSibTrans2D1" presStyleIdx="0" presStyleCnt="8"/>
      <dgm:spPr/>
      <dgm:t>
        <a:bodyPr/>
        <a:lstStyle/>
        <a:p>
          <a:endParaRPr lang="en-IN"/>
        </a:p>
      </dgm:t>
    </dgm:pt>
    <dgm:pt modelId="{AD6520CD-E4E5-4F2C-AEF2-12C9C0033FF1}" type="pres">
      <dgm:prSet presAssocID="{41C696C1-6ED1-4712-A5AA-117B7D4B6B20}" presName="compNode" presStyleCnt="0"/>
      <dgm:spPr/>
    </dgm:pt>
    <dgm:pt modelId="{808B9D64-52B2-4AC9-9B6D-5EDD88FB0494}" type="pres">
      <dgm:prSet presAssocID="{41C696C1-6ED1-4712-A5AA-117B7D4B6B20}" presName="dummyConnPt" presStyleCnt="0"/>
      <dgm:spPr/>
    </dgm:pt>
    <dgm:pt modelId="{D246813A-23AC-4A14-A136-2AFB892A32DB}" type="pres">
      <dgm:prSet presAssocID="{41C696C1-6ED1-4712-A5AA-117B7D4B6B20}" presName="node" presStyleLbl="node1" presStyleIdx="1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6B2C66-7CC5-4CF4-860F-AB1DDE7A8E41}" type="pres">
      <dgm:prSet presAssocID="{20DB9499-3387-450E-90B9-8BED3557CFE7}" presName="sibTrans" presStyleLbl="bgSibTrans2D1" presStyleIdx="1" presStyleCnt="8"/>
      <dgm:spPr/>
      <dgm:t>
        <a:bodyPr/>
        <a:lstStyle/>
        <a:p>
          <a:endParaRPr lang="en-IN"/>
        </a:p>
      </dgm:t>
    </dgm:pt>
    <dgm:pt modelId="{ABD549A9-4830-4798-9C8C-80A219C8A58F}" type="pres">
      <dgm:prSet presAssocID="{7103F17C-2F1E-4644-B901-3E1A8A3E61C7}" presName="compNode" presStyleCnt="0"/>
      <dgm:spPr/>
    </dgm:pt>
    <dgm:pt modelId="{7F9AF7DE-A89C-40D5-B18B-1C972A0731F3}" type="pres">
      <dgm:prSet presAssocID="{7103F17C-2F1E-4644-B901-3E1A8A3E61C7}" presName="dummyConnPt" presStyleCnt="0"/>
      <dgm:spPr/>
    </dgm:pt>
    <dgm:pt modelId="{F871A72A-D5E7-421B-9BF0-7FF8CBC3727E}" type="pres">
      <dgm:prSet presAssocID="{7103F17C-2F1E-4644-B901-3E1A8A3E61C7}" presName="node" presStyleLbl="node1" presStyleIdx="2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7EE0CD-5DE3-4981-8262-C5677C5C1F4A}" type="pres">
      <dgm:prSet presAssocID="{E7313F63-7AD4-45CA-90BC-0EC367652753}" presName="sibTrans" presStyleLbl="bgSibTrans2D1" presStyleIdx="2" presStyleCnt="8"/>
      <dgm:spPr/>
      <dgm:t>
        <a:bodyPr/>
        <a:lstStyle/>
        <a:p>
          <a:endParaRPr lang="en-IN"/>
        </a:p>
      </dgm:t>
    </dgm:pt>
    <dgm:pt modelId="{6814AADB-1614-4A50-9185-49C683C11E46}" type="pres">
      <dgm:prSet presAssocID="{298E2BAB-9C61-4DAA-9A02-2D3D2159DDCB}" presName="compNode" presStyleCnt="0"/>
      <dgm:spPr/>
    </dgm:pt>
    <dgm:pt modelId="{CBE2606C-E798-447C-8DC5-397931CF9273}" type="pres">
      <dgm:prSet presAssocID="{298E2BAB-9C61-4DAA-9A02-2D3D2159DDCB}" presName="dummyConnPt" presStyleCnt="0"/>
      <dgm:spPr/>
    </dgm:pt>
    <dgm:pt modelId="{712AB685-14CA-404A-A0DF-1CA009F90C1E}" type="pres">
      <dgm:prSet presAssocID="{298E2BAB-9C61-4DAA-9A02-2D3D2159DDCB}" presName="node" presStyleLbl="node1" presStyleIdx="3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5FF6CC-D75F-42C0-8BA6-693B6A9AEFAE}" type="pres">
      <dgm:prSet presAssocID="{85CCECE7-2169-4A21-9BBD-ECE93212B87C}" presName="sibTrans" presStyleLbl="bgSibTrans2D1" presStyleIdx="3" presStyleCnt="8"/>
      <dgm:spPr/>
      <dgm:t>
        <a:bodyPr/>
        <a:lstStyle/>
        <a:p>
          <a:endParaRPr lang="en-IN"/>
        </a:p>
      </dgm:t>
    </dgm:pt>
    <dgm:pt modelId="{3D06E3B2-F250-413E-844E-9724B85512FD}" type="pres">
      <dgm:prSet presAssocID="{E1A1FE93-D8D9-4CC4-BD90-945DEA6C19EE}" presName="compNode" presStyleCnt="0"/>
      <dgm:spPr/>
    </dgm:pt>
    <dgm:pt modelId="{9FD1A66C-38C8-4DCE-9B9C-439B1D030590}" type="pres">
      <dgm:prSet presAssocID="{E1A1FE93-D8D9-4CC4-BD90-945DEA6C19EE}" presName="dummyConnPt" presStyleCnt="0"/>
      <dgm:spPr/>
    </dgm:pt>
    <dgm:pt modelId="{A4EE7F58-6658-4B94-A19D-8DE88AAC1AA1}" type="pres">
      <dgm:prSet presAssocID="{E1A1FE93-D8D9-4CC4-BD90-945DEA6C19EE}" presName="node" presStyleLbl="node1" presStyleIdx="4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0260D1-2DF2-4EB3-8851-76F78503FA9E}" type="pres">
      <dgm:prSet presAssocID="{551F1A8F-A7E7-4E78-9959-0C3B987BCD11}" presName="sibTrans" presStyleLbl="bgSibTrans2D1" presStyleIdx="4" presStyleCnt="8"/>
      <dgm:spPr/>
      <dgm:t>
        <a:bodyPr/>
        <a:lstStyle/>
        <a:p>
          <a:endParaRPr lang="en-IN"/>
        </a:p>
      </dgm:t>
    </dgm:pt>
    <dgm:pt modelId="{EA5FD795-D07A-4F3D-B349-CE1D2BF86702}" type="pres">
      <dgm:prSet presAssocID="{94218BE6-B5F3-44D2-963A-9CBC38DF1041}" presName="compNode" presStyleCnt="0"/>
      <dgm:spPr/>
    </dgm:pt>
    <dgm:pt modelId="{ED04B29A-788D-4CD3-BE22-410F8A5BFE8E}" type="pres">
      <dgm:prSet presAssocID="{94218BE6-B5F3-44D2-963A-9CBC38DF1041}" presName="dummyConnPt" presStyleCnt="0"/>
      <dgm:spPr/>
    </dgm:pt>
    <dgm:pt modelId="{EF94990D-4DC1-45B8-89FB-FF89A166FE5D}" type="pres">
      <dgm:prSet presAssocID="{94218BE6-B5F3-44D2-963A-9CBC38DF1041}" presName="node" presStyleLbl="node1" presStyleIdx="5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7D3F7F-D1F0-4B56-94BF-D439F911AE8D}" type="pres">
      <dgm:prSet presAssocID="{EE6B917F-0DA3-44E9-BB85-0644B8CC4901}" presName="sibTrans" presStyleLbl="bgSibTrans2D1" presStyleIdx="5" presStyleCnt="8"/>
      <dgm:spPr/>
      <dgm:t>
        <a:bodyPr/>
        <a:lstStyle/>
        <a:p>
          <a:endParaRPr lang="en-IN"/>
        </a:p>
      </dgm:t>
    </dgm:pt>
    <dgm:pt modelId="{E03A5736-C0C1-4944-9520-C5D24BE62CE0}" type="pres">
      <dgm:prSet presAssocID="{96734D22-4612-4868-9A4A-6D3741B0FA5C}" presName="compNode" presStyleCnt="0"/>
      <dgm:spPr/>
    </dgm:pt>
    <dgm:pt modelId="{CAD8A4ED-6C5A-4F9B-B513-99215D8E7DD1}" type="pres">
      <dgm:prSet presAssocID="{96734D22-4612-4868-9A4A-6D3741B0FA5C}" presName="dummyConnPt" presStyleCnt="0"/>
      <dgm:spPr/>
    </dgm:pt>
    <dgm:pt modelId="{32455574-32D7-4763-AD1D-56A52FCA1F07}" type="pres">
      <dgm:prSet presAssocID="{96734D22-4612-4868-9A4A-6D3741B0FA5C}" presName="node" presStyleLbl="node1" presStyleIdx="6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0D9BED-EA55-46EB-9F7A-41E7464550ED}" type="pres">
      <dgm:prSet presAssocID="{CBFAF5BA-1535-4516-98A6-1EEAE96BD32C}" presName="sibTrans" presStyleLbl="bgSibTrans2D1" presStyleIdx="6" presStyleCnt="8"/>
      <dgm:spPr/>
      <dgm:t>
        <a:bodyPr/>
        <a:lstStyle/>
        <a:p>
          <a:endParaRPr lang="en-IN"/>
        </a:p>
      </dgm:t>
    </dgm:pt>
    <dgm:pt modelId="{C11BBB4E-10A3-469C-B13B-B2651B9E7A97}" type="pres">
      <dgm:prSet presAssocID="{221FE28E-405C-470A-A21F-99685F493893}" presName="compNode" presStyleCnt="0"/>
      <dgm:spPr/>
    </dgm:pt>
    <dgm:pt modelId="{B6DBBDEC-EDF2-47B4-A8FA-17508426A116}" type="pres">
      <dgm:prSet presAssocID="{221FE28E-405C-470A-A21F-99685F493893}" presName="dummyConnPt" presStyleCnt="0"/>
      <dgm:spPr/>
    </dgm:pt>
    <dgm:pt modelId="{EA17252A-7519-4AEF-8014-7E558E05494D}" type="pres">
      <dgm:prSet presAssocID="{221FE28E-405C-470A-A21F-99685F493893}" presName="node" presStyleLbl="node1" presStyleIdx="7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71ED34-B464-43AC-A26B-4D9342C231AF}" type="pres">
      <dgm:prSet presAssocID="{C1DD278E-F053-4C20-9EE4-36D8D22E159C}" presName="sibTrans" presStyleLbl="bgSibTrans2D1" presStyleIdx="7" presStyleCnt="8"/>
      <dgm:spPr/>
      <dgm:t>
        <a:bodyPr/>
        <a:lstStyle/>
        <a:p>
          <a:endParaRPr lang="en-IN"/>
        </a:p>
      </dgm:t>
    </dgm:pt>
    <dgm:pt modelId="{3CF284A7-4DD5-4A3B-855F-F25A2FF88111}" type="pres">
      <dgm:prSet presAssocID="{810F2340-0465-43AE-B812-D1839306D01A}" presName="compNode" presStyleCnt="0"/>
      <dgm:spPr/>
    </dgm:pt>
    <dgm:pt modelId="{F8EFA267-23AF-4BF4-A674-C9147A849A04}" type="pres">
      <dgm:prSet presAssocID="{810F2340-0465-43AE-B812-D1839306D01A}" presName="dummyConnPt" presStyleCnt="0"/>
      <dgm:spPr/>
    </dgm:pt>
    <dgm:pt modelId="{4B8440A9-0BE5-4D22-B55A-C25B69A55130}" type="pres">
      <dgm:prSet presAssocID="{810F2340-0465-43AE-B812-D1839306D01A}" presName="node" presStyleLbl="node1" presStyleIdx="8" presStyleCnt="9" custScaleX="152874" custScaleY="1145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43FDAAD-70E7-4BFF-BC2B-23F7A3FA8EC9}" type="presOf" srcId="{EE6B917F-0DA3-44E9-BB85-0644B8CC4901}" destId="{8C7D3F7F-D1F0-4B56-94BF-D439F911AE8D}" srcOrd="0" destOrd="0" presId="urn:microsoft.com/office/officeart/2005/8/layout/bProcess4"/>
    <dgm:cxn modelId="{A5FA937C-6536-4C3B-A27D-5D7AD848F0B9}" type="presOf" srcId="{25E30B0A-705A-4416-949F-96C1B8890796}" destId="{9839D074-A750-406F-A999-EA25DB422EF5}" srcOrd="0" destOrd="0" presId="urn:microsoft.com/office/officeart/2005/8/layout/bProcess4"/>
    <dgm:cxn modelId="{792644DB-A2D7-4B3F-A448-91DF7A55217D}" type="presOf" srcId="{221FE28E-405C-470A-A21F-99685F493893}" destId="{EA17252A-7519-4AEF-8014-7E558E05494D}" srcOrd="0" destOrd="0" presId="urn:microsoft.com/office/officeart/2005/8/layout/bProcess4"/>
    <dgm:cxn modelId="{4EEED2BE-047B-4210-8449-A51B67F7B53F}" srcId="{3D90728A-0E84-42DB-BCAF-61676CDF87B7}" destId="{25E30B0A-705A-4416-949F-96C1B8890796}" srcOrd="0" destOrd="0" parTransId="{2179BF1D-EA68-40EB-9703-A7BED1EF28F6}" sibTransId="{B47BB98B-DC12-4DF7-8CFF-782C3266D50A}"/>
    <dgm:cxn modelId="{69894A09-5587-4578-84EA-6488E582D66B}" type="presOf" srcId="{CBFAF5BA-1535-4516-98A6-1EEAE96BD32C}" destId="{860D9BED-EA55-46EB-9F7A-41E7464550ED}" srcOrd="0" destOrd="0" presId="urn:microsoft.com/office/officeart/2005/8/layout/bProcess4"/>
    <dgm:cxn modelId="{BBC4BCEB-32C8-456C-BA76-A44CE208BE37}" type="presOf" srcId="{E1A1FE93-D8D9-4CC4-BD90-945DEA6C19EE}" destId="{A4EE7F58-6658-4B94-A19D-8DE88AAC1AA1}" srcOrd="0" destOrd="0" presId="urn:microsoft.com/office/officeart/2005/8/layout/bProcess4"/>
    <dgm:cxn modelId="{388AD3CE-A2EE-4134-BE68-DC3ED97A326D}" type="presOf" srcId="{85CCECE7-2169-4A21-9BBD-ECE93212B87C}" destId="{7C5FF6CC-D75F-42C0-8BA6-693B6A9AEFAE}" srcOrd="0" destOrd="0" presId="urn:microsoft.com/office/officeart/2005/8/layout/bProcess4"/>
    <dgm:cxn modelId="{A278166B-D3D6-44E3-A81B-CC2687057CF5}" srcId="{3D90728A-0E84-42DB-BCAF-61676CDF87B7}" destId="{298E2BAB-9C61-4DAA-9A02-2D3D2159DDCB}" srcOrd="3" destOrd="0" parTransId="{6C04A15B-6649-4CD3-9071-2990EEB5A2DC}" sibTransId="{85CCECE7-2169-4A21-9BBD-ECE93212B87C}"/>
    <dgm:cxn modelId="{0587A407-60C3-4C03-AE98-FF04A6D01C7D}" srcId="{3D90728A-0E84-42DB-BCAF-61676CDF87B7}" destId="{E1A1FE93-D8D9-4CC4-BD90-945DEA6C19EE}" srcOrd="4" destOrd="0" parTransId="{465EAEA4-B8FF-4A19-A1C6-6E34E9366C4A}" sibTransId="{551F1A8F-A7E7-4E78-9959-0C3B987BCD11}"/>
    <dgm:cxn modelId="{CB79AEFA-68DA-435F-AD43-5556753C1F67}" type="presOf" srcId="{41C696C1-6ED1-4712-A5AA-117B7D4B6B20}" destId="{D246813A-23AC-4A14-A136-2AFB892A32DB}" srcOrd="0" destOrd="0" presId="urn:microsoft.com/office/officeart/2005/8/layout/bProcess4"/>
    <dgm:cxn modelId="{8CA27B95-5DAE-4163-88E3-C9D181D9C9AD}" srcId="{3D90728A-0E84-42DB-BCAF-61676CDF87B7}" destId="{94218BE6-B5F3-44D2-963A-9CBC38DF1041}" srcOrd="5" destOrd="0" parTransId="{00164874-3175-4F38-AF41-C784004A7FD8}" sibTransId="{EE6B917F-0DA3-44E9-BB85-0644B8CC4901}"/>
    <dgm:cxn modelId="{A0A17584-C7D7-4106-90B1-06C7A5C1A318}" type="presOf" srcId="{94218BE6-B5F3-44D2-963A-9CBC38DF1041}" destId="{EF94990D-4DC1-45B8-89FB-FF89A166FE5D}" srcOrd="0" destOrd="0" presId="urn:microsoft.com/office/officeart/2005/8/layout/bProcess4"/>
    <dgm:cxn modelId="{B1A0E686-A297-4499-8B92-98AE70BA47D4}" type="presOf" srcId="{B47BB98B-DC12-4DF7-8CFF-782C3266D50A}" destId="{10535588-6262-4A9D-9933-18A2B231B6B9}" srcOrd="0" destOrd="0" presId="urn:microsoft.com/office/officeart/2005/8/layout/bProcess4"/>
    <dgm:cxn modelId="{3A762F67-C914-402E-8A43-2F8650377EAE}" type="presOf" srcId="{3D90728A-0E84-42DB-BCAF-61676CDF87B7}" destId="{7F1EFB13-8523-4527-BD52-5AF052B078F3}" srcOrd="0" destOrd="0" presId="urn:microsoft.com/office/officeart/2005/8/layout/bProcess4"/>
    <dgm:cxn modelId="{D60E21B6-FE5B-4677-9E64-CB1406111E79}" type="presOf" srcId="{810F2340-0465-43AE-B812-D1839306D01A}" destId="{4B8440A9-0BE5-4D22-B55A-C25B69A55130}" srcOrd="0" destOrd="0" presId="urn:microsoft.com/office/officeart/2005/8/layout/bProcess4"/>
    <dgm:cxn modelId="{EAC0B16D-E4F4-4076-9911-3731051713E8}" type="presOf" srcId="{E7313F63-7AD4-45CA-90BC-0EC367652753}" destId="{AB7EE0CD-5DE3-4981-8262-C5677C5C1F4A}" srcOrd="0" destOrd="0" presId="urn:microsoft.com/office/officeart/2005/8/layout/bProcess4"/>
    <dgm:cxn modelId="{B9FE8B1D-79F1-42F8-880D-FF0F15420F41}" type="presOf" srcId="{7103F17C-2F1E-4644-B901-3E1A8A3E61C7}" destId="{F871A72A-D5E7-421B-9BF0-7FF8CBC3727E}" srcOrd="0" destOrd="0" presId="urn:microsoft.com/office/officeart/2005/8/layout/bProcess4"/>
    <dgm:cxn modelId="{642AFFBF-7F6D-4CC3-821B-06B7522E83F1}" srcId="{3D90728A-0E84-42DB-BCAF-61676CDF87B7}" destId="{96734D22-4612-4868-9A4A-6D3741B0FA5C}" srcOrd="6" destOrd="0" parTransId="{43F530AF-0146-4ACD-A5EE-9A0312DEF4C8}" sibTransId="{CBFAF5BA-1535-4516-98A6-1EEAE96BD32C}"/>
    <dgm:cxn modelId="{4EAC804A-D17F-4E70-B4B4-AB92DE1425E9}" srcId="{3D90728A-0E84-42DB-BCAF-61676CDF87B7}" destId="{221FE28E-405C-470A-A21F-99685F493893}" srcOrd="7" destOrd="0" parTransId="{276A9446-B0A1-40B2-A8B0-3720B9F022CC}" sibTransId="{C1DD278E-F053-4C20-9EE4-36D8D22E159C}"/>
    <dgm:cxn modelId="{A10BE441-9818-4CC7-A9DB-D87421CC190F}" srcId="{3D90728A-0E84-42DB-BCAF-61676CDF87B7}" destId="{41C696C1-6ED1-4712-A5AA-117B7D4B6B20}" srcOrd="1" destOrd="0" parTransId="{DB3324F0-E1BD-47B5-B374-35B76AF2FD5E}" sibTransId="{20DB9499-3387-450E-90B9-8BED3557CFE7}"/>
    <dgm:cxn modelId="{4EB22425-69DC-495C-9E5E-3E80BC330AB3}" srcId="{3D90728A-0E84-42DB-BCAF-61676CDF87B7}" destId="{810F2340-0465-43AE-B812-D1839306D01A}" srcOrd="8" destOrd="0" parTransId="{0F68DB65-521B-4BF7-B2FE-80B57FD07537}" sibTransId="{1FE81633-8848-49A7-AF4C-BF1169E64CC2}"/>
    <dgm:cxn modelId="{94ADD3EE-E130-4EBC-AB21-2E434475B049}" type="presOf" srcId="{20DB9499-3387-450E-90B9-8BED3557CFE7}" destId="{FF6B2C66-7CC5-4CF4-860F-AB1DDE7A8E41}" srcOrd="0" destOrd="0" presId="urn:microsoft.com/office/officeart/2005/8/layout/bProcess4"/>
    <dgm:cxn modelId="{8B065EC0-D73C-455D-8DC9-556E91863086}" type="presOf" srcId="{C1DD278E-F053-4C20-9EE4-36D8D22E159C}" destId="{B971ED34-B464-43AC-A26B-4D9342C231AF}" srcOrd="0" destOrd="0" presId="urn:microsoft.com/office/officeart/2005/8/layout/bProcess4"/>
    <dgm:cxn modelId="{A19F6E1E-8EEC-4475-B7E8-342390819A25}" type="presOf" srcId="{551F1A8F-A7E7-4E78-9959-0C3B987BCD11}" destId="{970260D1-2DF2-4EB3-8851-76F78503FA9E}" srcOrd="0" destOrd="0" presId="urn:microsoft.com/office/officeart/2005/8/layout/bProcess4"/>
    <dgm:cxn modelId="{37835C3B-1C92-4115-B594-43D3CB4BA38C}" type="presOf" srcId="{298E2BAB-9C61-4DAA-9A02-2D3D2159DDCB}" destId="{712AB685-14CA-404A-A0DF-1CA009F90C1E}" srcOrd="0" destOrd="0" presId="urn:microsoft.com/office/officeart/2005/8/layout/bProcess4"/>
    <dgm:cxn modelId="{DC153F44-9C3D-4320-837B-660CF9CE1985}" srcId="{3D90728A-0E84-42DB-BCAF-61676CDF87B7}" destId="{7103F17C-2F1E-4644-B901-3E1A8A3E61C7}" srcOrd="2" destOrd="0" parTransId="{27E2DA62-4A4E-48C1-9D87-5549803D32A1}" sibTransId="{E7313F63-7AD4-45CA-90BC-0EC367652753}"/>
    <dgm:cxn modelId="{226830E3-CE86-424E-9A57-81A862A5D51F}" type="presOf" srcId="{96734D22-4612-4868-9A4A-6D3741B0FA5C}" destId="{32455574-32D7-4763-AD1D-56A52FCA1F07}" srcOrd="0" destOrd="0" presId="urn:microsoft.com/office/officeart/2005/8/layout/bProcess4"/>
    <dgm:cxn modelId="{2185B8F6-99CC-4F97-BC88-54F0CD461649}" type="presParOf" srcId="{7F1EFB13-8523-4527-BD52-5AF052B078F3}" destId="{CEB4C449-89D4-4769-B6F9-8185417BD36A}" srcOrd="0" destOrd="0" presId="urn:microsoft.com/office/officeart/2005/8/layout/bProcess4"/>
    <dgm:cxn modelId="{E7E60075-AF50-4A69-ADA5-57A93CDAF487}" type="presParOf" srcId="{CEB4C449-89D4-4769-B6F9-8185417BD36A}" destId="{26988C7F-8297-437F-927C-2A35ACC9F4E8}" srcOrd="0" destOrd="0" presId="urn:microsoft.com/office/officeart/2005/8/layout/bProcess4"/>
    <dgm:cxn modelId="{234F99CA-F46D-470B-94DD-C3589F323CCB}" type="presParOf" srcId="{CEB4C449-89D4-4769-B6F9-8185417BD36A}" destId="{9839D074-A750-406F-A999-EA25DB422EF5}" srcOrd="1" destOrd="0" presId="urn:microsoft.com/office/officeart/2005/8/layout/bProcess4"/>
    <dgm:cxn modelId="{5B5A26CD-9674-4B75-81E1-001308B1B36C}" type="presParOf" srcId="{7F1EFB13-8523-4527-BD52-5AF052B078F3}" destId="{10535588-6262-4A9D-9933-18A2B231B6B9}" srcOrd="1" destOrd="0" presId="urn:microsoft.com/office/officeart/2005/8/layout/bProcess4"/>
    <dgm:cxn modelId="{CDBCA875-89EC-4D3A-82BF-B6EE5D05B28D}" type="presParOf" srcId="{7F1EFB13-8523-4527-BD52-5AF052B078F3}" destId="{AD6520CD-E4E5-4F2C-AEF2-12C9C0033FF1}" srcOrd="2" destOrd="0" presId="urn:microsoft.com/office/officeart/2005/8/layout/bProcess4"/>
    <dgm:cxn modelId="{C8A76C9D-5DC6-448D-A1F2-E172C78D0DF5}" type="presParOf" srcId="{AD6520CD-E4E5-4F2C-AEF2-12C9C0033FF1}" destId="{808B9D64-52B2-4AC9-9B6D-5EDD88FB0494}" srcOrd="0" destOrd="0" presId="urn:microsoft.com/office/officeart/2005/8/layout/bProcess4"/>
    <dgm:cxn modelId="{15C55B68-68AF-4734-A62D-34CDBB1E0D39}" type="presParOf" srcId="{AD6520CD-E4E5-4F2C-AEF2-12C9C0033FF1}" destId="{D246813A-23AC-4A14-A136-2AFB892A32DB}" srcOrd="1" destOrd="0" presId="urn:microsoft.com/office/officeart/2005/8/layout/bProcess4"/>
    <dgm:cxn modelId="{970107CF-E93A-4323-851C-2637FF9727DE}" type="presParOf" srcId="{7F1EFB13-8523-4527-BD52-5AF052B078F3}" destId="{FF6B2C66-7CC5-4CF4-860F-AB1DDE7A8E41}" srcOrd="3" destOrd="0" presId="urn:microsoft.com/office/officeart/2005/8/layout/bProcess4"/>
    <dgm:cxn modelId="{D5E0044A-E54B-403F-BA9C-5692FE06FD2E}" type="presParOf" srcId="{7F1EFB13-8523-4527-BD52-5AF052B078F3}" destId="{ABD549A9-4830-4798-9C8C-80A219C8A58F}" srcOrd="4" destOrd="0" presId="urn:microsoft.com/office/officeart/2005/8/layout/bProcess4"/>
    <dgm:cxn modelId="{0C7DFB15-2EA4-43C4-9408-604710974BBD}" type="presParOf" srcId="{ABD549A9-4830-4798-9C8C-80A219C8A58F}" destId="{7F9AF7DE-A89C-40D5-B18B-1C972A0731F3}" srcOrd="0" destOrd="0" presId="urn:microsoft.com/office/officeart/2005/8/layout/bProcess4"/>
    <dgm:cxn modelId="{29C34E62-6975-4EB0-AAEB-D8F6BD7D959A}" type="presParOf" srcId="{ABD549A9-4830-4798-9C8C-80A219C8A58F}" destId="{F871A72A-D5E7-421B-9BF0-7FF8CBC3727E}" srcOrd="1" destOrd="0" presId="urn:microsoft.com/office/officeart/2005/8/layout/bProcess4"/>
    <dgm:cxn modelId="{E3F6075A-06A5-4BC1-B651-4CC6FE55B588}" type="presParOf" srcId="{7F1EFB13-8523-4527-BD52-5AF052B078F3}" destId="{AB7EE0CD-5DE3-4981-8262-C5677C5C1F4A}" srcOrd="5" destOrd="0" presId="urn:microsoft.com/office/officeart/2005/8/layout/bProcess4"/>
    <dgm:cxn modelId="{A17D63CC-4A08-49EF-895C-5E04FB8D15F6}" type="presParOf" srcId="{7F1EFB13-8523-4527-BD52-5AF052B078F3}" destId="{6814AADB-1614-4A50-9185-49C683C11E46}" srcOrd="6" destOrd="0" presId="urn:microsoft.com/office/officeart/2005/8/layout/bProcess4"/>
    <dgm:cxn modelId="{437F89B9-6FC0-41E8-900D-95A10D5BD9D0}" type="presParOf" srcId="{6814AADB-1614-4A50-9185-49C683C11E46}" destId="{CBE2606C-E798-447C-8DC5-397931CF9273}" srcOrd="0" destOrd="0" presId="urn:microsoft.com/office/officeart/2005/8/layout/bProcess4"/>
    <dgm:cxn modelId="{E7707F94-901B-473A-A973-366FA87C7BB9}" type="presParOf" srcId="{6814AADB-1614-4A50-9185-49C683C11E46}" destId="{712AB685-14CA-404A-A0DF-1CA009F90C1E}" srcOrd="1" destOrd="0" presId="urn:microsoft.com/office/officeart/2005/8/layout/bProcess4"/>
    <dgm:cxn modelId="{2CBCB82A-9E34-4CEF-927F-B2A350663C64}" type="presParOf" srcId="{7F1EFB13-8523-4527-BD52-5AF052B078F3}" destId="{7C5FF6CC-D75F-42C0-8BA6-693B6A9AEFAE}" srcOrd="7" destOrd="0" presId="urn:microsoft.com/office/officeart/2005/8/layout/bProcess4"/>
    <dgm:cxn modelId="{EAF2A8B4-BFE7-4AB7-8215-09B8705FFCC5}" type="presParOf" srcId="{7F1EFB13-8523-4527-BD52-5AF052B078F3}" destId="{3D06E3B2-F250-413E-844E-9724B85512FD}" srcOrd="8" destOrd="0" presId="urn:microsoft.com/office/officeart/2005/8/layout/bProcess4"/>
    <dgm:cxn modelId="{AEFA461C-5FCA-4FC7-9AC6-603A8B411130}" type="presParOf" srcId="{3D06E3B2-F250-413E-844E-9724B85512FD}" destId="{9FD1A66C-38C8-4DCE-9B9C-439B1D030590}" srcOrd="0" destOrd="0" presId="urn:microsoft.com/office/officeart/2005/8/layout/bProcess4"/>
    <dgm:cxn modelId="{A3E5A6FF-6632-4F1D-A9C1-8EBB9C01071C}" type="presParOf" srcId="{3D06E3B2-F250-413E-844E-9724B85512FD}" destId="{A4EE7F58-6658-4B94-A19D-8DE88AAC1AA1}" srcOrd="1" destOrd="0" presId="urn:microsoft.com/office/officeart/2005/8/layout/bProcess4"/>
    <dgm:cxn modelId="{C23B28FB-E4F0-4C1E-BABC-C5A5719768D8}" type="presParOf" srcId="{7F1EFB13-8523-4527-BD52-5AF052B078F3}" destId="{970260D1-2DF2-4EB3-8851-76F78503FA9E}" srcOrd="9" destOrd="0" presId="urn:microsoft.com/office/officeart/2005/8/layout/bProcess4"/>
    <dgm:cxn modelId="{27EB8375-60DA-4120-855D-65B28E14BC2F}" type="presParOf" srcId="{7F1EFB13-8523-4527-BD52-5AF052B078F3}" destId="{EA5FD795-D07A-4F3D-B349-CE1D2BF86702}" srcOrd="10" destOrd="0" presId="urn:microsoft.com/office/officeart/2005/8/layout/bProcess4"/>
    <dgm:cxn modelId="{2F5E0EB1-632B-4D25-8F7D-8A782020DE6C}" type="presParOf" srcId="{EA5FD795-D07A-4F3D-B349-CE1D2BF86702}" destId="{ED04B29A-788D-4CD3-BE22-410F8A5BFE8E}" srcOrd="0" destOrd="0" presId="urn:microsoft.com/office/officeart/2005/8/layout/bProcess4"/>
    <dgm:cxn modelId="{0663A2ED-64C6-4B99-88A0-CF9393832AB8}" type="presParOf" srcId="{EA5FD795-D07A-4F3D-B349-CE1D2BF86702}" destId="{EF94990D-4DC1-45B8-89FB-FF89A166FE5D}" srcOrd="1" destOrd="0" presId="urn:microsoft.com/office/officeart/2005/8/layout/bProcess4"/>
    <dgm:cxn modelId="{5DEFF38E-3451-415B-9E04-0FD79EF18900}" type="presParOf" srcId="{7F1EFB13-8523-4527-BD52-5AF052B078F3}" destId="{8C7D3F7F-D1F0-4B56-94BF-D439F911AE8D}" srcOrd="11" destOrd="0" presId="urn:microsoft.com/office/officeart/2005/8/layout/bProcess4"/>
    <dgm:cxn modelId="{7E4C76BF-0602-46D7-9A5C-4037057A7106}" type="presParOf" srcId="{7F1EFB13-8523-4527-BD52-5AF052B078F3}" destId="{E03A5736-C0C1-4944-9520-C5D24BE62CE0}" srcOrd="12" destOrd="0" presId="urn:microsoft.com/office/officeart/2005/8/layout/bProcess4"/>
    <dgm:cxn modelId="{47A55BEC-E0BE-458A-8871-FF8919CEDFB4}" type="presParOf" srcId="{E03A5736-C0C1-4944-9520-C5D24BE62CE0}" destId="{CAD8A4ED-6C5A-4F9B-B513-99215D8E7DD1}" srcOrd="0" destOrd="0" presId="urn:microsoft.com/office/officeart/2005/8/layout/bProcess4"/>
    <dgm:cxn modelId="{FF03F249-E76D-4248-9394-BCA00492BB8E}" type="presParOf" srcId="{E03A5736-C0C1-4944-9520-C5D24BE62CE0}" destId="{32455574-32D7-4763-AD1D-56A52FCA1F07}" srcOrd="1" destOrd="0" presId="urn:microsoft.com/office/officeart/2005/8/layout/bProcess4"/>
    <dgm:cxn modelId="{987CC359-D4E6-4AFA-8ACD-18BA41B87208}" type="presParOf" srcId="{7F1EFB13-8523-4527-BD52-5AF052B078F3}" destId="{860D9BED-EA55-46EB-9F7A-41E7464550ED}" srcOrd="13" destOrd="0" presId="urn:microsoft.com/office/officeart/2005/8/layout/bProcess4"/>
    <dgm:cxn modelId="{4E727014-4509-4C07-ABB1-B898EC2ED85E}" type="presParOf" srcId="{7F1EFB13-8523-4527-BD52-5AF052B078F3}" destId="{C11BBB4E-10A3-469C-B13B-B2651B9E7A97}" srcOrd="14" destOrd="0" presId="urn:microsoft.com/office/officeart/2005/8/layout/bProcess4"/>
    <dgm:cxn modelId="{6242E435-5988-49DF-BFBC-CB34D6666D2D}" type="presParOf" srcId="{C11BBB4E-10A3-469C-B13B-B2651B9E7A97}" destId="{B6DBBDEC-EDF2-47B4-A8FA-17508426A116}" srcOrd="0" destOrd="0" presId="urn:microsoft.com/office/officeart/2005/8/layout/bProcess4"/>
    <dgm:cxn modelId="{32EF6E69-6356-4A13-B78D-9CABB5A42F5B}" type="presParOf" srcId="{C11BBB4E-10A3-469C-B13B-B2651B9E7A97}" destId="{EA17252A-7519-4AEF-8014-7E558E05494D}" srcOrd="1" destOrd="0" presId="urn:microsoft.com/office/officeart/2005/8/layout/bProcess4"/>
    <dgm:cxn modelId="{0D3317C6-2A70-47D8-8B85-6EB885E2F511}" type="presParOf" srcId="{7F1EFB13-8523-4527-BD52-5AF052B078F3}" destId="{B971ED34-B464-43AC-A26B-4D9342C231AF}" srcOrd="15" destOrd="0" presId="urn:microsoft.com/office/officeart/2005/8/layout/bProcess4"/>
    <dgm:cxn modelId="{FA931EA9-24F8-4214-B42F-8788220F9200}" type="presParOf" srcId="{7F1EFB13-8523-4527-BD52-5AF052B078F3}" destId="{3CF284A7-4DD5-4A3B-855F-F25A2FF88111}" srcOrd="16" destOrd="0" presId="urn:microsoft.com/office/officeart/2005/8/layout/bProcess4"/>
    <dgm:cxn modelId="{8F0B4048-8319-47AD-A477-7B9413413F3F}" type="presParOf" srcId="{3CF284A7-4DD5-4A3B-855F-F25A2FF88111}" destId="{F8EFA267-23AF-4BF4-A674-C9147A849A04}" srcOrd="0" destOrd="0" presId="urn:microsoft.com/office/officeart/2005/8/layout/bProcess4"/>
    <dgm:cxn modelId="{6130203E-EB01-4EC8-A5E1-387B42E7C9BC}" type="presParOf" srcId="{3CF284A7-4DD5-4A3B-855F-F25A2FF88111}" destId="{4B8440A9-0BE5-4D22-B55A-C25B69A5513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35588-6262-4A9D-9933-18A2B231B6B9}">
      <dsp:nvSpPr>
        <dsp:cNvPr id="0" name=""/>
        <dsp:cNvSpPr/>
      </dsp:nvSpPr>
      <dsp:spPr>
        <a:xfrm rot="5400000">
          <a:off x="110546" y="3220233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9D074-A750-406F-A999-EA25DB422EF5}">
      <dsp:nvSpPr>
        <dsp:cNvPr id="0" name=""/>
        <dsp:cNvSpPr/>
      </dsp:nvSpPr>
      <dsp:spPr>
        <a:xfrm>
          <a:off x="5426" y="2010740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residential areas will be divided into sectors for the ASHAs/Anganwadi Workers/ANMs each covering 50 households (30 households in difficult areas). </a:t>
          </a:r>
        </a:p>
      </dsp:txBody>
      <dsp:txXfrm>
        <a:off x="48600" y="2053914"/>
        <a:ext cx="3191213" cy="1387711"/>
      </dsp:txXfrm>
    </dsp:sp>
    <dsp:sp modelId="{FF6B2C66-7CC5-4CF4-860F-AB1DDE7A8E41}">
      <dsp:nvSpPr>
        <dsp:cNvPr id="0" name=""/>
        <dsp:cNvSpPr/>
      </dsp:nvSpPr>
      <dsp:spPr>
        <a:xfrm rot="5400000">
          <a:off x="110546" y="5015887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6813A-23AC-4A14-A136-2AFB892A32DB}">
      <dsp:nvSpPr>
        <dsp:cNvPr id="0" name=""/>
        <dsp:cNvSpPr/>
      </dsp:nvSpPr>
      <dsp:spPr>
        <a:xfrm>
          <a:off x="5426" y="3806395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Supervisory officers (PHC/CHC doctors) in the ratio of 1:4. </a:t>
          </a:r>
          <a:endParaRPr lang="en-IN" sz="1800" kern="1200" dirty="0"/>
        </a:p>
      </dsp:txBody>
      <dsp:txXfrm>
        <a:off x="48600" y="3849569"/>
        <a:ext cx="3191213" cy="1387711"/>
      </dsp:txXfrm>
    </dsp:sp>
    <dsp:sp modelId="{AB7EE0CD-5DE3-4981-8262-C5677C5C1F4A}">
      <dsp:nvSpPr>
        <dsp:cNvPr id="0" name=""/>
        <dsp:cNvSpPr/>
      </dsp:nvSpPr>
      <dsp:spPr>
        <a:xfrm>
          <a:off x="1009686" y="5913714"/>
          <a:ext cx="397458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1A72A-D5E7-421B-9BF0-7FF8CBC3727E}">
      <dsp:nvSpPr>
        <dsp:cNvPr id="0" name=""/>
        <dsp:cNvSpPr/>
      </dsp:nvSpPr>
      <dsp:spPr>
        <a:xfrm>
          <a:off x="5426" y="5602049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field workers (FW) will be performing active house to house surveillance daily in the containment zone from 8:00 AM to 2:00 PM and also encourage self reporting.</a:t>
          </a:r>
        </a:p>
      </dsp:txBody>
      <dsp:txXfrm>
        <a:off x="48600" y="5645223"/>
        <a:ext cx="3191213" cy="1387711"/>
      </dsp:txXfrm>
    </dsp:sp>
    <dsp:sp modelId="{7C5FF6CC-D75F-42C0-8BA6-693B6A9AEFAE}">
      <dsp:nvSpPr>
        <dsp:cNvPr id="0" name=""/>
        <dsp:cNvSpPr/>
      </dsp:nvSpPr>
      <dsp:spPr>
        <a:xfrm rot="16200000">
          <a:off x="4095615" y="5015887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AB685-14CA-404A-A0DF-1CA009F90C1E}">
      <dsp:nvSpPr>
        <dsp:cNvPr id="0" name=""/>
        <dsp:cNvSpPr/>
      </dsp:nvSpPr>
      <dsp:spPr>
        <a:xfrm>
          <a:off x="3990494" y="5602049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Line list the family members, contact listing,  identification of close contacts and all those having symptoms. </a:t>
          </a:r>
        </a:p>
      </dsp:txBody>
      <dsp:txXfrm>
        <a:off x="4033668" y="5645223"/>
        <a:ext cx="3191213" cy="1387711"/>
      </dsp:txXfrm>
    </dsp:sp>
    <dsp:sp modelId="{970260D1-2DF2-4EB3-8851-76F78503FA9E}">
      <dsp:nvSpPr>
        <dsp:cNvPr id="0" name=""/>
        <dsp:cNvSpPr/>
      </dsp:nvSpPr>
      <dsp:spPr>
        <a:xfrm rot="16200000">
          <a:off x="4095615" y="3220233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7F58-6658-4B94-A19D-8DE88AAC1AA1}">
      <dsp:nvSpPr>
        <dsp:cNvPr id="0" name=""/>
        <dsp:cNvSpPr/>
      </dsp:nvSpPr>
      <dsp:spPr>
        <a:xfrm>
          <a:off x="3990494" y="3806395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field worker will provide a mask to the suspect case and to the care giver identified by the family. </a:t>
          </a:r>
        </a:p>
      </dsp:txBody>
      <dsp:txXfrm>
        <a:off x="4033668" y="3849569"/>
        <a:ext cx="3191213" cy="1387711"/>
      </dsp:txXfrm>
    </dsp:sp>
    <dsp:sp modelId="{8C7D3F7F-D1F0-4B56-94BF-D439F911AE8D}">
      <dsp:nvSpPr>
        <dsp:cNvPr id="0" name=""/>
        <dsp:cNvSpPr/>
      </dsp:nvSpPr>
      <dsp:spPr>
        <a:xfrm>
          <a:off x="4994754" y="2322406"/>
          <a:ext cx="397458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4990D-4DC1-45B8-89FB-FF89A166FE5D}">
      <dsp:nvSpPr>
        <dsp:cNvPr id="0" name=""/>
        <dsp:cNvSpPr/>
      </dsp:nvSpPr>
      <dsp:spPr>
        <a:xfrm>
          <a:off x="3990494" y="2010740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suspect will be isolated till such time he/she is examined by the supervisory officer. </a:t>
          </a:r>
        </a:p>
      </dsp:txBody>
      <dsp:txXfrm>
        <a:off x="4033668" y="2053914"/>
        <a:ext cx="3191213" cy="1387711"/>
      </dsp:txXfrm>
    </dsp:sp>
    <dsp:sp modelId="{860D9BED-EA55-46EB-9F7A-41E7464550ED}">
      <dsp:nvSpPr>
        <dsp:cNvPr id="0" name=""/>
        <dsp:cNvSpPr/>
      </dsp:nvSpPr>
      <dsp:spPr>
        <a:xfrm rot="5400000">
          <a:off x="8080683" y="3220233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5574-32D7-4763-AD1D-56A52FCA1F07}">
      <dsp:nvSpPr>
        <dsp:cNvPr id="0" name=""/>
        <dsp:cNvSpPr/>
      </dsp:nvSpPr>
      <dsp:spPr>
        <a:xfrm>
          <a:off x="7975563" y="2010740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Follow up contacts identified by the RRTs within the sector allocated to the FWs.</a:t>
          </a:r>
          <a:endParaRPr lang="en-IN" sz="1800" kern="1200" dirty="0"/>
        </a:p>
      </dsp:txBody>
      <dsp:txXfrm>
        <a:off x="8018737" y="2053914"/>
        <a:ext cx="3191213" cy="1387711"/>
      </dsp:txXfrm>
    </dsp:sp>
    <dsp:sp modelId="{B971ED34-B464-43AC-A26B-4D9342C231AF}">
      <dsp:nvSpPr>
        <dsp:cNvPr id="0" name=""/>
        <dsp:cNvSpPr/>
      </dsp:nvSpPr>
      <dsp:spPr>
        <a:xfrm rot="5400000">
          <a:off x="8080683" y="5015887"/>
          <a:ext cx="1787798" cy="192956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7252A-7519-4AEF-8014-7E558E05494D}">
      <dsp:nvSpPr>
        <dsp:cNvPr id="0" name=""/>
        <dsp:cNvSpPr/>
      </dsp:nvSpPr>
      <dsp:spPr>
        <a:xfrm>
          <a:off x="7975563" y="3806395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 per case definition the supervisory officer, visit house, make arrangements to shift the suspect case to the designated treatment facility. </a:t>
          </a:r>
        </a:p>
      </dsp:txBody>
      <dsp:txXfrm>
        <a:off x="8018737" y="3849569"/>
        <a:ext cx="3191213" cy="1387711"/>
      </dsp:txXfrm>
    </dsp:sp>
    <dsp:sp modelId="{4B8440A9-0BE5-4D22-B55A-C25B69A55130}">
      <dsp:nvSpPr>
        <dsp:cNvPr id="0" name=""/>
        <dsp:cNvSpPr/>
      </dsp:nvSpPr>
      <dsp:spPr>
        <a:xfrm>
          <a:off x="7975563" y="5602049"/>
          <a:ext cx="3277561" cy="147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The supervisory officer will collect data from the health workers under him/ her, collate and provide the daily and cumulative data to the control room by 4.00 P.M. daily.</a:t>
          </a:r>
          <a:endParaRPr lang="en-IN" sz="1800" kern="1200" dirty="0"/>
        </a:p>
      </dsp:txBody>
      <dsp:txXfrm>
        <a:off x="8018737" y="5645223"/>
        <a:ext cx="3191213" cy="1387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88BB-CC5A-4F68-9E59-F30CE372A8CF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F903-9FE6-43B7-B5DE-5B9AB75FC4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25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F903-9FE6-43B7-B5DE-5B9AB75FC42D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17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4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09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6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9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9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2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1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9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470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3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9E58-D90B-4AC5-A6BC-6CF1B5F36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0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A46B-0CEB-4CBE-B472-C76E28E6B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96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1C74-B2BC-4BD1-A823-676085341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5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DA2F-E5E2-45DF-ACC9-E34E01BB4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9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C3C2-CB96-4FD3-9FE8-636122D5D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18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A6F2-5B15-4820-B1E4-4FB5279DB0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7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EE1C-C7CC-4B59-B25F-387A47F21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56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C60-31E6-42A3-8C8D-FF195745CD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838C-7D5A-472C-A5C4-3889306267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0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94-5254-4C8F-A426-3CA1902C13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4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F599-CFF1-450C-A1E1-E2A7E37C5B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60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8195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6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3" y="1681166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2420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23512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53773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35106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367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533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65A86F-2DAC-7140-A1C5-7EF787C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9C2CE36A-8663-3B42-96D2-45C187C16FAA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3/9/2020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CD1BF2-F858-634F-BD53-4359AB97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2A37A5-EE5F-0448-84B3-3F4DAEF0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1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32388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77076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83648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88304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44390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2397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65A86F-2DAC-7140-A1C5-7EF787C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9C2CE36A-8663-3B42-96D2-45C187C16FAA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3/9/2020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CD1BF2-F858-634F-BD53-4359AB97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2A37A5-EE5F-0448-84B3-3F4DAEF0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0ADB-0E5B-FE49-A7E1-4B2F93841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0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18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8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8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6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9C7D-D3AC-4900-958C-F5D60C86063B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D39A-F16B-4638-8FEE-214AACA876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3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6CD3-D948-4C46-B005-5999646AE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9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2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0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arunadu.karnataka.gov.in/hfw/kannada/Pages/nCov-iec.aspx" TargetMode="External"/><Relationship Id="rId7" Type="http://schemas.openxmlformats.org/officeDocument/2006/relationships/hyperlink" Target="https://www.who.int/emergencies/diseases/novel-coronavirus-2019" TargetMode="External"/><Relationship Id="rId2" Type="http://schemas.openxmlformats.org/officeDocument/2006/relationships/hyperlink" Target="mailto:ssuidspbangalore@gmail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pib.gov.in/" TargetMode="External"/><Relationship Id="rId5" Type="http://schemas.openxmlformats.org/officeDocument/2006/relationships/hyperlink" Target="https://ncdc.gov.in/index4.php?lang=1&amp;level=0&amp;linkid=127&amp;lid=432" TargetMode="External"/><Relationship Id="rId4" Type="http://schemas.openxmlformats.org/officeDocument/2006/relationships/hyperlink" Target="https://www.mohfw.gov.in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suidspbangalore@gmail.com" TargetMode="Externa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2" y="512764"/>
            <a:ext cx="9157855" cy="12744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4000" b="1" dirty="0"/>
              <a:t>STRENGTHENING COMMUNITY SURVEILLANCE FOR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27430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Integrated Disease Surveillance Programme</a:t>
            </a:r>
          </a:p>
          <a:p>
            <a:r>
              <a:rPr lang="en-IN" dirty="0"/>
              <a:t>National Centre for Disease Control</a:t>
            </a:r>
          </a:p>
          <a:p>
            <a:r>
              <a:rPr lang="en-IN" dirty="0"/>
              <a:t>Directorate General of Health Services</a:t>
            </a:r>
          </a:p>
          <a:p>
            <a:r>
              <a:rPr lang="en-IN" dirty="0"/>
              <a:t>Ministry of Health and Family Welfare, Govt. of India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5887" y="5599606"/>
            <a:ext cx="38701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 smtClean="0"/>
              <a:t>Dr Lokesh Alahari</a:t>
            </a:r>
          </a:p>
          <a:p>
            <a:pPr algn="ctr"/>
            <a:r>
              <a:rPr lang="en-IN" b="1" dirty="0" smtClean="0"/>
              <a:t>Sub Regional Team Leader – Karnataka</a:t>
            </a:r>
          </a:p>
          <a:p>
            <a:pPr algn="ctr"/>
            <a:r>
              <a:rPr lang="en-IN" b="1" dirty="0" smtClean="0"/>
              <a:t>WHO – India NPSP</a:t>
            </a:r>
          </a:p>
          <a:p>
            <a:pPr algn="ctr"/>
            <a:r>
              <a:rPr lang="en-IN" b="1" dirty="0" smtClean="0"/>
              <a:t>(9 March 2020)</a:t>
            </a:r>
          </a:p>
        </p:txBody>
      </p:sp>
    </p:spTree>
    <p:extLst>
      <p:ext uri="{BB962C8B-B14F-4D97-AF65-F5344CB8AC3E}">
        <p14:creationId xmlns:p14="http://schemas.microsoft.com/office/powerpoint/2010/main" val="306087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89735" y="0"/>
            <a:ext cx="10972800" cy="8174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en-US" dirty="0" smtClean="0"/>
              <a:t>Screening of Travelers for 2019-nCoV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04875"/>
            <a:ext cx="10972800" cy="5418138"/>
          </a:xfrm>
        </p:spPr>
        <p:txBody>
          <a:bodyPr/>
          <a:lstStyle/>
          <a:p>
            <a:r>
              <a:rPr lang="en-US" altLang="en-US" dirty="0" smtClean="0"/>
              <a:t>In flight announcement</a:t>
            </a:r>
          </a:p>
          <a:p>
            <a:pPr lvl="1"/>
            <a:r>
              <a:rPr lang="en-US" altLang="en-US" dirty="0" smtClean="0"/>
              <a:t>Filling of Self declaration form</a:t>
            </a:r>
          </a:p>
          <a:p>
            <a:pPr lvl="1"/>
            <a:r>
              <a:rPr lang="en-US" altLang="en-US" dirty="0" smtClean="0"/>
              <a:t>Suspect case – Case Definition</a:t>
            </a:r>
          </a:p>
          <a:p>
            <a:pPr lvl="1"/>
            <a:r>
              <a:rPr lang="en-US" altLang="en-US" dirty="0" smtClean="0"/>
              <a:t>Will be referred to designated Hospital and information shared with CSU IDSP/NCDC</a:t>
            </a:r>
          </a:p>
          <a:p>
            <a:pPr lvl="1"/>
            <a:r>
              <a:rPr lang="en-US" altLang="en-US" dirty="0" smtClean="0"/>
              <a:t>Close contacts (co passengers seated in the same row, 3 rows in front and 3 rows behind along with some of the cabin crew) – Information be shared as per interim guidelines</a:t>
            </a:r>
          </a:p>
          <a:p>
            <a:pPr lvl="1"/>
            <a:r>
              <a:rPr lang="en-US" altLang="en-US" dirty="0" smtClean="0"/>
              <a:t>List of passengers who have history of close contact (as per self declaration form) will be shared to IH Division and State/District for in-country surveillance by IDSP on daily basis. </a:t>
            </a:r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FCB99-75F3-458C-9322-A5948B1C38F6}" type="slidenum">
              <a:rPr lang="en-US" altLang="en-US" sz="2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22527" cy="85407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Home </a:t>
            </a:r>
            <a:r>
              <a:rPr lang="en-IN" dirty="0" err="1" smtClean="0"/>
              <a:t>Quaratine</a:t>
            </a:r>
            <a:r>
              <a:rPr lang="en-IN" dirty="0" smtClean="0"/>
              <a:t>/Isolation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Every Passenger arriving in India from COVID-19 affected countries to be followed up for 28 days irrespective of symptoms</a:t>
            </a:r>
          </a:p>
          <a:p>
            <a:endParaRPr lang="en-IN" dirty="0" smtClean="0"/>
          </a:p>
          <a:p>
            <a:r>
              <a:rPr lang="en-IN" dirty="0"/>
              <a:t>Follow up by concerned PHC Staff and reporting to </a:t>
            </a:r>
            <a:r>
              <a:rPr lang="en-IN" dirty="0" smtClean="0"/>
              <a:t>Taluka</a:t>
            </a:r>
          </a:p>
          <a:p>
            <a:endParaRPr lang="en-IN" dirty="0"/>
          </a:p>
          <a:p>
            <a:r>
              <a:rPr lang="en-IN" dirty="0" smtClean="0"/>
              <a:t>Taluka to compile, follow-up every day and share with District Surveillance unit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District to prepare line-list and update every day to State Surveillance Unit</a:t>
            </a:r>
          </a:p>
          <a:p>
            <a:endParaRPr lang="en-IN" dirty="0" smtClean="0"/>
          </a:p>
          <a:p>
            <a:r>
              <a:rPr lang="en-IN" dirty="0" smtClean="0"/>
              <a:t>Daily personal visit follow-up / telephonic</a:t>
            </a:r>
          </a:p>
          <a:p>
            <a:endParaRPr lang="en-IN" dirty="0"/>
          </a:p>
          <a:p>
            <a:r>
              <a:rPr lang="en-IN" dirty="0" smtClean="0"/>
              <a:t>Always keep personal details of persons confidential- Both symptomatic and asymptomatic</a:t>
            </a:r>
          </a:p>
          <a:p>
            <a:pPr lvl="1"/>
            <a:r>
              <a:rPr lang="en-IN" dirty="0" smtClean="0"/>
              <a:t>ABC- Aged/Sex, Taluka, District, ……… National, returned from………. Country……. Days back.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677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 hangingPunct="0"/>
            <a:r>
              <a:rPr lang="en-US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Advice to persons who are on home quarantine</a:t>
            </a:r>
            <a:endParaRPr lang="en-US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27" y="1011383"/>
            <a:ext cx="11755582" cy="572192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Be informed of illness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Stay home, preferable isolate yourself in a separate well ventilated room, avoid common areas frequented by other member of family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Avoid frequent contact with other. If inevitable always maintain </a:t>
            </a:r>
            <a:r>
              <a:rPr lang="en-US" altLang="en-US" sz="3600" dirty="0" smtClean="0"/>
              <a:t>at least </a:t>
            </a:r>
            <a:r>
              <a:rPr lang="en-US" altLang="en-US" sz="3600" dirty="0" smtClean="0"/>
              <a:t>2 </a:t>
            </a:r>
            <a:r>
              <a:rPr lang="en-US" altLang="en-US" sz="3600" dirty="0" smtClean="0"/>
              <a:t>metres </a:t>
            </a:r>
            <a:r>
              <a:rPr lang="en-US" altLang="en-US" sz="3600" dirty="0" smtClean="0"/>
              <a:t>distance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Avoid </a:t>
            </a:r>
            <a:r>
              <a:rPr lang="en-US" altLang="en-US" sz="3600" dirty="0" smtClean="0"/>
              <a:t>frequent touching of </a:t>
            </a:r>
            <a:r>
              <a:rPr lang="en-US" altLang="en-US" sz="3600" dirty="0" smtClean="0"/>
              <a:t>face; Avoid </a:t>
            </a:r>
            <a:r>
              <a:rPr lang="en-US" altLang="en-US" sz="3600" dirty="0" smtClean="0"/>
              <a:t>hand shaking and wash hands frequently with soap and </a:t>
            </a:r>
            <a:r>
              <a:rPr lang="en-US" altLang="en-US" sz="3600" dirty="0" smtClean="0"/>
              <a:t>water</a:t>
            </a:r>
            <a:endParaRPr lang="en-US" altLang="en-US" sz="3600" dirty="0" smtClean="0"/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/>
              <a:t>Follow Cough Etiquette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Take plenty of fluids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/>
              <a:t>Avoid having </a:t>
            </a:r>
            <a:r>
              <a:rPr lang="en-US" altLang="en-US" sz="3600" dirty="0" smtClean="0"/>
              <a:t>visitors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Wash linen separately and clean surfaces with detergent or 0.5% hypochlorite solution (available)</a:t>
            </a:r>
            <a:endParaRPr lang="en-US" altLang="en-US" sz="3600" dirty="0" smtClean="0"/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Monitor </a:t>
            </a:r>
            <a:r>
              <a:rPr lang="en-US" altLang="en-US" sz="3600" dirty="0" smtClean="0"/>
              <a:t>your health for </a:t>
            </a:r>
            <a:r>
              <a:rPr lang="en-US" altLang="en-US" sz="3600" dirty="0" smtClean="0"/>
              <a:t>appearance </a:t>
            </a:r>
            <a:r>
              <a:rPr lang="en-US" altLang="en-US" sz="3600" dirty="0" smtClean="0"/>
              <a:t>of symptoms like fever, cough and/or </a:t>
            </a:r>
            <a:r>
              <a:rPr lang="en-US" altLang="en-US" sz="3600" dirty="0" smtClean="0"/>
              <a:t>breathing </a:t>
            </a:r>
            <a:r>
              <a:rPr lang="en-US" altLang="en-US" sz="3600" dirty="0" smtClean="0"/>
              <a:t>difficulty. If you develop any of these symptoms please contact nearest health facility, DSO or 104 health helpline for further guidance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US" altLang="en-US" sz="3600" dirty="0" smtClean="0"/>
          </a:p>
          <a:p>
            <a:pPr algn="just"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5627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633F06-0BF2-4BA0-9935-82A6BCB3D40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673600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B78AB-F0D9-4D91-9276-57B2FF1429FF}" type="slidenum">
              <a:rPr lang="en-US" altLang="en-US" sz="2000">
                <a:solidFill>
                  <a:srgbClr val="FFFFFF"/>
                </a:solidFill>
                <a:latin typeface="Calibri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0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9362CFC-9994-43D2-B591-82E10C3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1342"/>
          </a:xfr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pPr algn="ctr" hangingPunct="0"/>
            <a:r>
              <a:rPr lang="en-US" altLang="en-US" sz="5400" b="1" dirty="0">
                <a:solidFill>
                  <a:schemeClr val="tx1"/>
                </a:solidFill>
                <a:latin typeface="Bell MT" panose="02020503060305020303" pitchFamily="18" charset="0"/>
              </a:rPr>
              <a:t>Contact Tracing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AE4B1351-DAC9-468F-8B63-4CF6EA9B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838200"/>
            <a:ext cx="6927850" cy="568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35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hangingPunct="0">
              <a:lnSpc>
                <a:spcPct val="101000"/>
              </a:lnSpc>
              <a:spcBef>
                <a:spcPts val="50"/>
              </a:spcBef>
              <a:buFontTx/>
              <a:buNone/>
            </a:pPr>
            <a:r>
              <a:rPr lang="en-US" altLang="en-US" sz="2800" b="1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Identify contacts of the infected patient and  record:</a:t>
            </a:r>
          </a:p>
          <a:p>
            <a:pPr marL="469900" indent="-457200" algn="just" hangingPunct="0">
              <a:spcBef>
                <a:spcPts val="938"/>
              </a:spcBef>
              <a:buClr>
                <a:srgbClr val="00B0F0"/>
              </a:buClr>
              <a:buFont typeface="Wingdings" panose="05000000000000000000" pitchFamily="2" charset="2"/>
              <a:buChar char=""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Names, contact, demographic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information.</a:t>
            </a:r>
            <a:endParaRPr lang="en-US" altLang="en-US" sz="2800" kern="0" dirty="0">
              <a:solidFill>
                <a:srgbClr val="000000"/>
              </a:solidFill>
              <a:latin typeface="Calibri"/>
              <a:ea typeface="Carlito"/>
              <a:cs typeface="Carlito"/>
              <a:sym typeface="Calibri"/>
            </a:endParaRPr>
          </a:p>
          <a:p>
            <a:pPr marL="469900" indent="-457200" algn="just" hangingPunct="0">
              <a:lnSpc>
                <a:spcPct val="101000"/>
              </a:lnSpc>
              <a:spcBef>
                <a:spcPts val="988"/>
              </a:spcBef>
              <a:buClr>
                <a:srgbClr val="00B0F0"/>
              </a:buClr>
              <a:buFont typeface="Wingdings" panose="05000000000000000000" pitchFamily="2" charset="2"/>
              <a:buChar char=""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Date of first and last exposure or date of contact  with the confirmed or probable case,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and.</a:t>
            </a:r>
            <a:endParaRPr lang="en-US" altLang="en-US" sz="2800" kern="0" dirty="0">
              <a:solidFill>
                <a:srgbClr val="000000"/>
              </a:solidFill>
              <a:latin typeface="Calibri"/>
              <a:ea typeface="Carlito"/>
              <a:cs typeface="Carlito"/>
              <a:sym typeface="Calibri"/>
            </a:endParaRPr>
          </a:p>
          <a:p>
            <a:pPr marL="469900" indent="-457200" algn="just" hangingPunct="0">
              <a:lnSpc>
                <a:spcPct val="101000"/>
              </a:lnSpc>
              <a:spcBef>
                <a:spcPts val="888"/>
              </a:spcBef>
              <a:buClr>
                <a:srgbClr val="00B0F0"/>
              </a:buClr>
              <a:buFont typeface="Wingdings" panose="05000000000000000000" pitchFamily="2" charset="2"/>
              <a:buChar char=""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Date of onset when fever or respiratory  symptoms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develop.</a:t>
            </a:r>
            <a:endParaRPr lang="en-US" altLang="en-US" sz="2800" kern="0" dirty="0">
              <a:solidFill>
                <a:srgbClr val="000000"/>
              </a:solidFill>
              <a:latin typeface="Calibri"/>
              <a:ea typeface="Carlito"/>
              <a:cs typeface="Carlito"/>
              <a:sym typeface="Calibri"/>
            </a:endParaRPr>
          </a:p>
          <a:p>
            <a:pPr algn="just" hangingPunct="0">
              <a:spcBef>
                <a:spcPts val="925"/>
              </a:spcBef>
              <a:buFont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The common </a:t>
            </a:r>
            <a:r>
              <a:rPr lang="en-US" altLang="en-US" sz="2800" b="1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exposures </a:t>
            </a: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and </a:t>
            </a:r>
            <a:r>
              <a:rPr lang="en-US" altLang="en-US" sz="2800" b="1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type of contact </a:t>
            </a: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with  confirmed or suspected cases should be  thoroughly documented for any contacts that  become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/>
                <a:ea typeface="Carlito"/>
                <a:cs typeface="Carlito"/>
                <a:sym typeface="Calibri"/>
              </a:rPr>
              <a:t>infected.</a:t>
            </a:r>
            <a:endParaRPr lang="en-US" altLang="en-US" sz="2800" kern="0" dirty="0">
              <a:solidFill>
                <a:srgbClr val="000000"/>
              </a:solidFill>
              <a:latin typeface="Calibri"/>
              <a:ea typeface="Carlito"/>
              <a:cs typeface="Carlito"/>
              <a:sym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="" xmlns:a16="http://schemas.microsoft.com/office/drawing/2014/main" id="{6291B26D-2777-4799-9FB0-28023F0A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5550"/>
            <a:ext cx="4521200" cy="4565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0">
              <a:spcBef>
                <a:spcPct val="0"/>
              </a:spcBef>
              <a:buFontTx/>
              <a:buNone/>
            </a:pPr>
            <a:endParaRPr lang="en-US" altLang="en-US" sz="1800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853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>
            <a:normAutofit fontScale="90000"/>
          </a:bodyPr>
          <a:lstStyle/>
          <a:p>
            <a:pPr algn="ctr" hangingPunct="0"/>
            <a:r>
              <a:rPr lang="en-US" altLang="en-US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Safety precautions for contact tracing for Health Staff</a:t>
            </a:r>
            <a:endParaRPr lang="en-US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1"/>
            <a:ext cx="11658600" cy="51053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Maintain - 2 meter from the contact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Masks should be worn by the contact tracing team 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Personal protective equipment (PPE) as per requirements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Maintain IPC and hand washing</a:t>
            </a:r>
          </a:p>
          <a:p>
            <a:pPr algn="just"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2400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DD951098-8A26-4DD8-AE7B-D8CC2E9B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06025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6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DAD09D27-E811-4DE5-87D1-A82A847E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6586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22420"/>
            <a:ext cx="12192000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hangingPunct="0">
              <a:defRPr/>
            </a:pPr>
            <a:r>
              <a:rPr lang="en-US" sz="1600" b="1" kern="0" spc="50" dirty="0" smtClean="0">
                <a:ln w="11430"/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Calibri"/>
              </a:rPr>
              <a:t>Directorate of Health </a:t>
            </a:r>
            <a:r>
              <a:rPr lang="en-US" sz="1600" b="1" kern="0" spc="50" dirty="0">
                <a:ln w="11430"/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Calibri"/>
              </a:rPr>
              <a:t>and </a:t>
            </a:r>
            <a:r>
              <a:rPr lang="en-US" sz="1600" b="1" kern="0" spc="50" dirty="0" smtClean="0">
                <a:ln w="11430"/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Calibri"/>
              </a:rPr>
              <a:t>Family Welfare Services (DH&amp;FWS), </a:t>
            </a:r>
            <a:r>
              <a:rPr lang="en-US" sz="1600" b="1" kern="0" spc="50" dirty="0" err="1" smtClean="0">
                <a:ln w="11430"/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Calibri"/>
              </a:rPr>
              <a:t>Anand</a:t>
            </a:r>
            <a:r>
              <a:rPr lang="en-US" sz="1600" b="1" kern="0" spc="50" dirty="0" smtClean="0">
                <a:ln w="11430"/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Calibri"/>
              </a:rPr>
              <a:t> Rao Circle, Bangalore</a:t>
            </a:r>
            <a:endParaRPr lang="en-US" sz="1600" b="1" kern="0" spc="50" dirty="0">
              <a:ln w="11430"/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311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66750"/>
            <a:ext cx="11785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1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368734"/>
            <a:ext cx="10287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9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Lab Testing Facilities - Karnataka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NIV Pune </a:t>
            </a:r>
            <a:r>
              <a:rPr lang="en-US" altLang="en-US" dirty="0">
                <a:ea typeface="Times New Roman" panose="02020603050405020304" pitchFamily="18" charset="0"/>
              </a:rPr>
              <a:t>is the reference laboratory in India for testing COVID-19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66FF"/>
              </a:buClr>
              <a:buFont typeface="Wingdings" panose="05000000000000000000" pitchFamily="2" charset="2"/>
              <a:buChar char="v"/>
            </a:pPr>
            <a:r>
              <a:rPr lang="en-US" altLang="en-US" b="1" dirty="0"/>
              <a:t>NIV Pune </a:t>
            </a:r>
            <a:r>
              <a:rPr lang="en-US" altLang="en-US" dirty="0">
                <a:ea typeface="Times New Roman" panose="02020603050405020304" pitchFamily="18" charset="0"/>
              </a:rPr>
              <a:t>received positive controls from Berlin, Germany.</a:t>
            </a:r>
          </a:p>
          <a:p>
            <a:pPr algn="just">
              <a:lnSpc>
                <a:spcPct val="150000"/>
              </a:lnSpc>
              <a:buClr>
                <a:srgbClr val="FF66FF"/>
              </a:buClr>
              <a:buFont typeface="Wingdings" panose="05000000000000000000" pitchFamily="2" charset="2"/>
              <a:buChar char="Ø"/>
            </a:pPr>
            <a:r>
              <a:rPr lang="en-IN" b="1" dirty="0"/>
              <a:t>In Karnataka: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/>
              <a:t>NIV </a:t>
            </a:r>
            <a:r>
              <a:rPr lang="en-IN" dirty="0" err="1"/>
              <a:t>Benglauru</a:t>
            </a:r>
            <a:r>
              <a:rPr lang="en-IN" dirty="0"/>
              <a:t> Unit - Bengaluru.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/>
              <a:t>VRDL BMC&amp; RI - Bengaluru</a:t>
            </a:r>
            <a:r>
              <a:rPr lang="en-IN" dirty="0" smtClean="0"/>
              <a:t>.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 smtClean="0"/>
              <a:t>To be operational this week: </a:t>
            </a:r>
          </a:p>
          <a:p>
            <a:pPr lvl="2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 smtClean="0"/>
              <a:t>MMC- Mysuru</a:t>
            </a:r>
          </a:p>
          <a:p>
            <a:pPr lvl="2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 smtClean="0"/>
              <a:t>HIMS- Hassan</a:t>
            </a:r>
          </a:p>
          <a:p>
            <a:pPr lvl="2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IN" dirty="0" smtClean="0"/>
              <a:t>SIMS- Shivamogga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653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3" y="2"/>
            <a:ext cx="10515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Epidemiology of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7" y="1062824"/>
            <a:ext cx="11399635" cy="5711869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Agent - Corona viruses belong to a large family of viruses, some causing illness in people and others that circulate among animals, including camels, cats, bats etc. </a:t>
            </a:r>
          </a:p>
          <a:p>
            <a:pPr algn="just"/>
            <a:r>
              <a:rPr lang="en-US" dirty="0"/>
              <a:t>The etiologic agent responsible for present outbreak of COVID-19 is SARS-CoV-2 which </a:t>
            </a:r>
            <a:r>
              <a:rPr lang="en-US" b="1" dirty="0">
                <a:solidFill>
                  <a:srgbClr val="FF0000"/>
                </a:solidFill>
              </a:rPr>
              <a:t>is a novel coronavirus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Transmission of coronaviruses can occur via </a:t>
            </a:r>
            <a:r>
              <a:rPr lang="en-US" b="1" dirty="0">
                <a:solidFill>
                  <a:srgbClr val="FF0000"/>
                </a:solidFill>
              </a:rPr>
              <a:t>respiratory secretions</a:t>
            </a:r>
            <a:r>
              <a:rPr lang="en-US" dirty="0"/>
              <a:t>. Nosocomial transmission has been documented in COVID-19. </a:t>
            </a:r>
            <a:endParaRPr lang="en-IN" dirty="0"/>
          </a:p>
          <a:p>
            <a:pPr algn="just"/>
            <a:r>
              <a:rPr lang="en-US" dirty="0"/>
              <a:t>Current estimates of the incubation period of 2019-nCoV range from </a:t>
            </a:r>
            <a:r>
              <a:rPr lang="en-US" b="1" dirty="0">
                <a:solidFill>
                  <a:srgbClr val="FF0000"/>
                </a:solidFill>
              </a:rPr>
              <a:t>2-14 days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Most common symptoms include </a:t>
            </a:r>
            <a:r>
              <a:rPr lang="en-US" b="1" dirty="0">
                <a:solidFill>
                  <a:srgbClr val="FF0000"/>
                </a:solidFill>
              </a:rPr>
              <a:t>fever, fatigue, dry cough and breathing difficulty</a:t>
            </a:r>
            <a:r>
              <a:rPr lang="en-US" dirty="0"/>
              <a:t>. Upper respiratory tract symptoms like sore throat, rhinorrhea, and gastrointestinal symptoms like diarrhea and nausea/ vomiting are seen in about 20% of cases.</a:t>
            </a: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769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Cluster containment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</a:rPr>
              <a:t>Scenarios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endParaRPr lang="en-GB" dirty="0">
              <a:solidFill>
                <a:srgbClr val="FF0000"/>
              </a:solidFill>
            </a:endParaRPr>
          </a:p>
          <a:p>
            <a:pPr algn="just"/>
            <a:r>
              <a:rPr lang="en-GB" dirty="0"/>
              <a:t>Travel related cases reported in India</a:t>
            </a:r>
          </a:p>
          <a:p>
            <a:pPr algn="just"/>
            <a:endParaRPr lang="en-GB" dirty="0"/>
          </a:p>
          <a:p>
            <a:pPr algn="just"/>
            <a:r>
              <a:rPr lang="en-GB" dirty="0">
                <a:solidFill>
                  <a:srgbClr val="FF0000"/>
                </a:solidFill>
              </a:rPr>
              <a:t>Local transmission of COVID-19 (Single Cluster)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Large outbreaks of COVID-19 disease (Multiple cluster)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India becomes endemic for COVID-19</a:t>
            </a:r>
          </a:p>
          <a:p>
            <a:pPr algn="just"/>
            <a:endParaRPr lang="en-GB" dirty="0"/>
          </a:p>
          <a:p>
            <a:pPr lvl="1" algn="just"/>
            <a:r>
              <a:rPr lang="en-GB" dirty="0">
                <a:solidFill>
                  <a:srgbClr val="FF0000"/>
                </a:solidFill>
              </a:rPr>
              <a:t>IDSP, will be involved in community surveillance in all of the above mentioned scenarios.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89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1"/>
            <a:ext cx="10515600" cy="9510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Containment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6" y="1061898"/>
            <a:ext cx="11513127" cy="4923266"/>
          </a:xfrm>
        </p:spPr>
        <p:txBody>
          <a:bodyPr>
            <a:noAutofit/>
          </a:bodyPr>
          <a:lstStyle/>
          <a:p>
            <a:pPr algn="just"/>
            <a:r>
              <a:rPr lang="en-IN" dirty="0"/>
              <a:t>A Central RRT will help the State/ District administration in </a:t>
            </a:r>
            <a:r>
              <a:rPr lang="en-IN" dirty="0">
                <a:solidFill>
                  <a:srgbClr val="FF0000"/>
                </a:solidFill>
              </a:rPr>
              <a:t>mapping the Containment Zone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The containment zone will be defined based on</a:t>
            </a:r>
          </a:p>
          <a:p>
            <a:pPr lvl="1" algn="just"/>
            <a:r>
              <a:rPr lang="en-US" dirty="0"/>
              <a:t>The index case / cluster, which will be the designated epicenter.</a:t>
            </a:r>
            <a:endParaRPr lang="en-IN" dirty="0"/>
          </a:p>
          <a:p>
            <a:pPr lvl="1" algn="just"/>
            <a:r>
              <a:rPr lang="en-US" dirty="0"/>
              <a:t>Geographical distribution of cases around the epicenter.</a:t>
            </a:r>
            <a:endParaRPr lang="en-IN" dirty="0"/>
          </a:p>
          <a:p>
            <a:pPr lvl="1" algn="just"/>
            <a:r>
              <a:rPr lang="en-US" dirty="0"/>
              <a:t>Local administrative boundaries of urban cities /town</a:t>
            </a:r>
            <a:endParaRPr lang="en-IN" dirty="0"/>
          </a:p>
          <a:p>
            <a:pPr algn="just"/>
            <a:r>
              <a:rPr lang="en-US" dirty="0"/>
              <a:t>A scenario based approach (e.g. a small cluster in a closed environment or single cluster in a residential colony) while deciding the </a:t>
            </a:r>
            <a:r>
              <a:rPr lang="en-US" dirty="0">
                <a:solidFill>
                  <a:srgbClr val="FF0000"/>
                </a:solidFill>
              </a:rPr>
              <a:t>perimeter of containment zone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The decision on perimeter of the containment zone </a:t>
            </a:r>
            <a:r>
              <a:rPr lang="en-US" b="1" dirty="0">
                <a:solidFill>
                  <a:srgbClr val="FF0000"/>
                </a:solidFill>
              </a:rPr>
              <a:t>is to be guided by continuous real time risk assessment.</a:t>
            </a:r>
          </a:p>
        </p:txBody>
      </p:sp>
    </p:spTree>
    <p:extLst>
      <p:ext uri="{BB962C8B-B14F-4D97-AF65-F5344CB8AC3E}">
        <p14:creationId xmlns:p14="http://schemas.microsoft.com/office/powerpoint/2010/main" val="56138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1"/>
            <a:ext cx="10515600" cy="9510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Containment zone </a:t>
            </a:r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5" y="1435983"/>
            <a:ext cx="11540836" cy="442449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Implementation of strict perimeter control is </a:t>
            </a:r>
            <a:r>
              <a:rPr lang="en-US" dirty="0">
                <a:solidFill>
                  <a:srgbClr val="FF0000"/>
                </a:solidFill>
              </a:rPr>
              <a:t>vital for the containment</a:t>
            </a:r>
            <a:r>
              <a:rPr lang="en-US" dirty="0"/>
              <a:t> of COVD-19.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Perimeter control is </a:t>
            </a:r>
            <a:r>
              <a:rPr lang="en-US" dirty="0">
                <a:solidFill>
                  <a:srgbClr val="FF0000"/>
                </a:solidFill>
              </a:rPr>
              <a:t>primarily an administrative measure</a:t>
            </a:r>
            <a:r>
              <a:rPr lang="en-US" dirty="0"/>
              <a:t> – Enhanced surveillance within the perimeter is a part of the larger administrative response.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Rapid Response Teams (RRTs) needs to be oriented on the enhanced surveillance &amp; contact tracing.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525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480964" cy="8956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Buffer Zone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Buffer Zone is an area around the Containment Zone, where new cases most likely to appear.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There will not be any perimeter control for the buffer zone. 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20" y="2111684"/>
            <a:ext cx="3009352" cy="272670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8562665" y="2645186"/>
            <a:ext cx="3629343" cy="1441906"/>
            <a:chOff x="8562657" y="2645186"/>
            <a:chExt cx="3629343" cy="144190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562657" y="2730910"/>
              <a:ext cx="2139315" cy="42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520872" y="3466782"/>
              <a:ext cx="1103630" cy="82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88968" y="2645186"/>
              <a:ext cx="1403032" cy="14419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Containment Zone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Buffer Zone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22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09" y="3048002"/>
            <a:ext cx="10515600" cy="8866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Surveillance Activities in Containment Zone</a:t>
            </a:r>
          </a:p>
        </p:txBody>
      </p:sp>
    </p:spTree>
    <p:extLst>
      <p:ext uri="{BB962C8B-B14F-4D97-AF65-F5344CB8AC3E}">
        <p14:creationId xmlns:p14="http://schemas.microsoft.com/office/powerpoint/2010/main" val="50358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8173680"/>
              </p:ext>
            </p:extLst>
          </p:nvPr>
        </p:nvGraphicFramePr>
        <p:xfrm>
          <a:off x="533400" y="-1143000"/>
          <a:ext cx="11258551" cy="908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49036" y="0"/>
            <a:ext cx="10508673" cy="6511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Surveillance Activities in Containment Zone</a:t>
            </a:r>
          </a:p>
        </p:txBody>
      </p:sp>
    </p:spTree>
    <p:extLst>
      <p:ext uri="{BB962C8B-B14F-4D97-AF65-F5344CB8AC3E}">
        <p14:creationId xmlns:p14="http://schemas.microsoft.com/office/powerpoint/2010/main" val="254390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Scenario 1:</a:t>
            </a:r>
            <a:br>
              <a:rPr lang="en-GB" dirty="0" smtClean="0"/>
            </a:br>
            <a:r>
              <a:rPr lang="en-GB" dirty="0" smtClean="0"/>
              <a:t>Imported </a:t>
            </a:r>
            <a:r>
              <a:rPr lang="en-GB" dirty="0" smtClean="0"/>
              <a:t>Travel </a:t>
            </a:r>
            <a:r>
              <a:rPr lang="en-GB" dirty="0"/>
              <a:t>related cases reported in India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Containment Zone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/>
              <a:t>Isolation &amp; management of case</a:t>
            </a:r>
          </a:p>
          <a:p>
            <a:r>
              <a:rPr lang="en-IN" dirty="0"/>
              <a:t>Quarantine of contacts</a:t>
            </a:r>
          </a:p>
          <a:p>
            <a:r>
              <a:rPr lang="en-IN" dirty="0"/>
              <a:t>Enhanced IEC</a:t>
            </a:r>
          </a:p>
          <a:p>
            <a:r>
              <a:rPr lang="en-IN" dirty="0"/>
              <a:t>Active ARI/ILI Surveillance</a:t>
            </a:r>
          </a:p>
          <a:p>
            <a:r>
              <a:rPr lang="en-IN" dirty="0"/>
              <a:t>Enhanced self reporting</a:t>
            </a:r>
          </a:p>
          <a:p>
            <a:pPr algn="just"/>
            <a:r>
              <a:rPr lang="en-IN" dirty="0"/>
              <a:t>Enhanced personal hygiene, hand hygiene &amp; cough etiquettes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Buffer Zone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Enhanced Passive ARI/ILI Surveillance</a:t>
            </a:r>
          </a:p>
          <a:p>
            <a:pPr algn="just"/>
            <a:r>
              <a:rPr lang="en-IN" dirty="0"/>
              <a:t>Enhanced Self reporting</a:t>
            </a:r>
          </a:p>
        </p:txBody>
      </p:sp>
    </p:spTree>
    <p:extLst>
      <p:ext uri="{BB962C8B-B14F-4D97-AF65-F5344CB8AC3E}">
        <p14:creationId xmlns:p14="http://schemas.microsoft.com/office/powerpoint/2010/main" val="25847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Scenario 2:</a:t>
            </a:r>
            <a:br>
              <a:rPr lang="en-IN" dirty="0" smtClean="0"/>
            </a:br>
            <a:r>
              <a:rPr lang="en-IN" dirty="0" smtClean="0"/>
              <a:t>Local </a:t>
            </a:r>
            <a:r>
              <a:rPr lang="en-IN" dirty="0"/>
              <a:t>transmission – Single cluster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90691"/>
            <a:ext cx="5002873" cy="50624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Containment zone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6936"/>
            <a:ext cx="5002872" cy="400225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IN" dirty="0"/>
              <a:t>Isolation &amp; management of case</a:t>
            </a:r>
          </a:p>
          <a:p>
            <a:r>
              <a:rPr lang="en-IN" dirty="0"/>
              <a:t>Quarantine of contacts</a:t>
            </a:r>
          </a:p>
          <a:p>
            <a:r>
              <a:rPr lang="en-IN" dirty="0"/>
              <a:t>Enhanced IEC</a:t>
            </a:r>
          </a:p>
          <a:p>
            <a:r>
              <a:rPr lang="en-IN" dirty="0"/>
              <a:t>Active ARI/ILI Surveillance</a:t>
            </a:r>
          </a:p>
          <a:p>
            <a:r>
              <a:rPr lang="en-IN" dirty="0"/>
              <a:t>Enhanced self reporting</a:t>
            </a:r>
          </a:p>
          <a:p>
            <a:r>
              <a:rPr lang="en-IN" dirty="0"/>
              <a:t>Enhanced personal hygiene, hand hygiene &amp; cough etiquettes</a:t>
            </a:r>
          </a:p>
          <a:p>
            <a:r>
              <a:rPr lang="en-IN" dirty="0"/>
              <a:t>Establish control room in the local health facility</a:t>
            </a:r>
          </a:p>
          <a:p>
            <a:r>
              <a:rPr lang="en-IN" dirty="0">
                <a:solidFill>
                  <a:srgbClr val="FF0000"/>
                </a:solidFill>
              </a:rPr>
              <a:t>Ban local mass gathering</a:t>
            </a:r>
          </a:p>
          <a:p>
            <a:r>
              <a:rPr lang="en-IN" dirty="0">
                <a:solidFill>
                  <a:srgbClr val="FF0000"/>
                </a:solidFill>
              </a:rPr>
              <a:t>Lockdown of identified cluster for e.g. Schools/residential building/Hotel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90688"/>
            <a:ext cx="5183188" cy="5893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Buffer zone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14600"/>
            <a:ext cx="5183188" cy="265116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/>
              <a:t>Enhanced Passive ARI/ILI Surveillance</a:t>
            </a:r>
          </a:p>
          <a:p>
            <a:r>
              <a:rPr lang="en-IN" dirty="0"/>
              <a:t>Enhanced Self reporting.</a:t>
            </a:r>
          </a:p>
          <a:p>
            <a:r>
              <a:rPr lang="en-IN" dirty="0"/>
              <a:t>Enhanced media surveillance</a:t>
            </a:r>
          </a:p>
          <a:p>
            <a:r>
              <a:rPr lang="en-IN" dirty="0"/>
              <a:t>Trainings on case definitions and contacts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62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45"/>
            <a:ext cx="10515600" cy="7975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Scenario 3: Large </a:t>
            </a:r>
            <a:r>
              <a:rPr lang="en-IN" dirty="0"/>
              <a:t>outbreak – Multiple clusters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30170"/>
            <a:ext cx="10515600" cy="5267612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IN" dirty="0"/>
              <a:t>Isolation &amp; management of case</a:t>
            </a:r>
          </a:p>
          <a:p>
            <a:r>
              <a:rPr lang="en-IN" dirty="0"/>
              <a:t>Quarantine of contacts</a:t>
            </a:r>
          </a:p>
          <a:p>
            <a:r>
              <a:rPr lang="en-IN" dirty="0"/>
              <a:t>Enhanced IEC</a:t>
            </a:r>
          </a:p>
          <a:p>
            <a:r>
              <a:rPr lang="en-IN" dirty="0"/>
              <a:t>Active ARI/ILI Surveillance</a:t>
            </a:r>
          </a:p>
          <a:p>
            <a:r>
              <a:rPr lang="en-IN" dirty="0"/>
              <a:t>Enhanced self reporting</a:t>
            </a:r>
          </a:p>
          <a:p>
            <a:r>
              <a:rPr lang="en-IN" dirty="0"/>
              <a:t>Enhanced personal hygiene, hand hygiene &amp; cough etiquettes</a:t>
            </a:r>
          </a:p>
          <a:p>
            <a:r>
              <a:rPr lang="en-IN" dirty="0">
                <a:solidFill>
                  <a:srgbClr val="FF0000"/>
                </a:solidFill>
              </a:rPr>
              <a:t>Ban local mass gathering</a:t>
            </a:r>
          </a:p>
          <a:p>
            <a:r>
              <a:rPr lang="en-IN" dirty="0">
                <a:solidFill>
                  <a:srgbClr val="FF0000"/>
                </a:solidFill>
              </a:rPr>
              <a:t>Closure of schools, offices, colleges</a:t>
            </a:r>
          </a:p>
          <a:p>
            <a:r>
              <a:rPr lang="en-IN" dirty="0">
                <a:solidFill>
                  <a:srgbClr val="FF0000"/>
                </a:solidFill>
              </a:rPr>
              <a:t>Environment disinfection</a:t>
            </a:r>
          </a:p>
          <a:p>
            <a:r>
              <a:rPr lang="en-IN" dirty="0">
                <a:solidFill>
                  <a:srgbClr val="FF0000"/>
                </a:solidFill>
              </a:rPr>
              <a:t>Refrain from leaving home + Border measures</a:t>
            </a:r>
          </a:p>
          <a:p>
            <a:r>
              <a:rPr lang="en-IN" dirty="0">
                <a:solidFill>
                  <a:srgbClr val="FF0000"/>
                </a:solidFill>
              </a:rPr>
              <a:t>Establishment of control room at the block and district level</a:t>
            </a:r>
          </a:p>
          <a:p>
            <a:r>
              <a:rPr lang="en-IN" dirty="0">
                <a:solidFill>
                  <a:srgbClr val="FF0000"/>
                </a:solidFill>
              </a:rPr>
              <a:t>Enhanced media surveillance in and surrounding blocks/districts</a:t>
            </a:r>
          </a:p>
          <a:p>
            <a:r>
              <a:rPr lang="en-IN" dirty="0">
                <a:solidFill>
                  <a:srgbClr val="FF0000"/>
                </a:solidFill>
              </a:rPr>
              <a:t>Monitoring of rumour register </a:t>
            </a:r>
          </a:p>
          <a:p>
            <a:r>
              <a:rPr lang="en-IN" dirty="0">
                <a:solidFill>
                  <a:srgbClr val="FF0000"/>
                </a:solidFill>
              </a:rPr>
              <a:t>Mobile specimen collection units</a:t>
            </a:r>
          </a:p>
          <a:p>
            <a:endParaRPr lang="en-IN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4" y="817419"/>
            <a:ext cx="5862639" cy="4127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Containment zone</a:t>
            </a:r>
          </a:p>
        </p:txBody>
      </p:sp>
    </p:spTree>
    <p:extLst>
      <p:ext uri="{BB962C8B-B14F-4D97-AF65-F5344CB8AC3E}">
        <p14:creationId xmlns:p14="http://schemas.microsoft.com/office/powerpoint/2010/main" val="263271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03" y="1"/>
            <a:ext cx="10515600" cy="92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Scenario 3: Large </a:t>
            </a:r>
            <a:r>
              <a:rPr lang="en-IN" dirty="0"/>
              <a:t>outbreak – Multiple clusters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3699" y="1499003"/>
            <a:ext cx="10515600" cy="4963789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/>
              <a:t>Isolation &amp; management of case</a:t>
            </a:r>
          </a:p>
          <a:p>
            <a:r>
              <a:rPr lang="en-IN" dirty="0"/>
              <a:t>Quarantine of contacts</a:t>
            </a:r>
          </a:p>
          <a:p>
            <a:r>
              <a:rPr lang="en-IN" dirty="0"/>
              <a:t>Enhanced IEC</a:t>
            </a:r>
          </a:p>
          <a:p>
            <a:r>
              <a:rPr lang="en-IN" dirty="0"/>
              <a:t>Active ARI/ILI Surveillance</a:t>
            </a:r>
          </a:p>
          <a:p>
            <a:r>
              <a:rPr lang="en-IN" dirty="0"/>
              <a:t>Enhanced self reporting</a:t>
            </a:r>
          </a:p>
          <a:p>
            <a:r>
              <a:rPr lang="en-IN" dirty="0"/>
              <a:t>Enhanced personal hygiene, hand hygiene &amp; cough etiquettes</a:t>
            </a:r>
          </a:p>
          <a:p>
            <a:r>
              <a:rPr lang="en-IN" dirty="0">
                <a:solidFill>
                  <a:srgbClr val="FF0000"/>
                </a:solidFill>
              </a:rPr>
              <a:t>Border measures</a:t>
            </a:r>
          </a:p>
          <a:p>
            <a:r>
              <a:rPr lang="en-IN" dirty="0">
                <a:solidFill>
                  <a:srgbClr val="FF0000"/>
                </a:solidFill>
              </a:rPr>
              <a:t>Ban all mass gatherings in buffer zone</a:t>
            </a:r>
          </a:p>
          <a:p>
            <a:r>
              <a:rPr lang="en-IN" dirty="0">
                <a:solidFill>
                  <a:srgbClr val="FF0000"/>
                </a:solidFill>
              </a:rPr>
              <a:t>Media surveillance</a:t>
            </a:r>
          </a:p>
          <a:p>
            <a:r>
              <a:rPr lang="en-IN" dirty="0">
                <a:solidFill>
                  <a:srgbClr val="FF0000"/>
                </a:solidFill>
              </a:rPr>
              <a:t>Mobile specimen collection units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53699" y="1003560"/>
            <a:ext cx="5157788" cy="4127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IN" dirty="0"/>
              <a:t>Buffer zone</a:t>
            </a:r>
          </a:p>
        </p:txBody>
      </p:sp>
    </p:spTree>
    <p:extLst>
      <p:ext uri="{BB962C8B-B14F-4D97-AF65-F5344CB8AC3E}">
        <p14:creationId xmlns:p14="http://schemas.microsoft.com/office/powerpoint/2010/main" val="164190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"/>
            <a:ext cx="10515600" cy="8263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Case definitions – Suspect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5" y="928256"/>
            <a:ext cx="11499273" cy="56249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 patient with </a:t>
            </a:r>
            <a:r>
              <a:rPr lang="en-US" b="1" dirty="0">
                <a:solidFill>
                  <a:srgbClr val="FF0000"/>
                </a:solidFill>
              </a:rPr>
              <a:t>acute respiratory illness</a:t>
            </a:r>
            <a:r>
              <a:rPr lang="en-US" dirty="0"/>
              <a:t> {fever and at least one sign/symptom of respiratory disease (e.g., cough, shortness of breath)}, </a:t>
            </a:r>
            <a:r>
              <a:rPr lang="en-US" b="1" dirty="0"/>
              <a:t>AND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history of travel</a:t>
            </a:r>
            <a:r>
              <a:rPr lang="en-US" dirty="0"/>
              <a:t> to or residence in a country/area or territory reporting local transmission (See NCDC website for updated list) of COVID-19 disease during the 14 days prior to symptom onset;</a:t>
            </a:r>
          </a:p>
          <a:p>
            <a:pPr marL="0" indent="0" algn="ctr">
              <a:buNone/>
            </a:pPr>
            <a:r>
              <a:rPr lang="en-IN" b="1" dirty="0"/>
              <a:t>OR </a:t>
            </a:r>
            <a:endParaRPr lang="en-IN" dirty="0"/>
          </a:p>
          <a:p>
            <a:pPr algn="just"/>
            <a:r>
              <a:rPr lang="en-US" dirty="0"/>
              <a:t>A patient/Health care worker with </a:t>
            </a:r>
            <a:r>
              <a:rPr lang="en-US" b="1" dirty="0">
                <a:solidFill>
                  <a:srgbClr val="FF0000"/>
                </a:solidFill>
              </a:rPr>
              <a:t>any acute respiratory illness</a:t>
            </a:r>
            <a:r>
              <a:rPr lang="en-US" dirty="0"/>
              <a:t> </a:t>
            </a:r>
            <a:r>
              <a:rPr lang="en-US" b="1" dirty="0"/>
              <a:t>AND </a:t>
            </a:r>
            <a:r>
              <a:rPr lang="en-US" dirty="0"/>
              <a:t>having been in </a:t>
            </a:r>
            <a:r>
              <a:rPr lang="en-US" b="1" i="1" dirty="0">
                <a:solidFill>
                  <a:srgbClr val="FF0000"/>
                </a:solidFill>
              </a:rPr>
              <a:t>contact </a:t>
            </a:r>
            <a:r>
              <a:rPr lang="en-US" b="1" dirty="0">
                <a:solidFill>
                  <a:srgbClr val="FF0000"/>
                </a:solidFill>
              </a:rPr>
              <a:t>with a confirmed</a:t>
            </a:r>
            <a:r>
              <a:rPr lang="en-US" dirty="0"/>
              <a:t> COVID-19 case in the last 14 days prior to onset of symptoms; </a:t>
            </a:r>
          </a:p>
          <a:p>
            <a:pPr marL="0" indent="0" algn="ctr">
              <a:buNone/>
            </a:pPr>
            <a:r>
              <a:rPr lang="en-IN" b="1" dirty="0"/>
              <a:t>OR </a:t>
            </a:r>
            <a:endParaRPr lang="en-IN" dirty="0"/>
          </a:p>
          <a:p>
            <a:pPr algn="just"/>
            <a:r>
              <a:rPr lang="en-US" dirty="0"/>
              <a:t>A patient with </a:t>
            </a:r>
            <a:r>
              <a:rPr lang="en-US" b="1" dirty="0">
                <a:solidFill>
                  <a:srgbClr val="FF0000"/>
                </a:solidFill>
              </a:rPr>
              <a:t>severe acute respiratory infection</a:t>
            </a:r>
            <a:r>
              <a:rPr lang="en-US" dirty="0"/>
              <a:t> {fever and at least one sign/symptom of respiratory disease (e.g., cough, shortness breath)}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requiring hospitalization</a:t>
            </a:r>
            <a:r>
              <a:rPr lang="en-US" dirty="0"/>
              <a:t> </a:t>
            </a:r>
            <a:r>
              <a:rPr lang="en-US" b="1" dirty="0"/>
              <a:t>AND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no other etiology</a:t>
            </a:r>
            <a:r>
              <a:rPr lang="en-US" dirty="0"/>
              <a:t> that fully explains the clinical presentation;</a:t>
            </a:r>
          </a:p>
          <a:p>
            <a:pPr marL="0" indent="0" algn="ctr">
              <a:buNone/>
            </a:pPr>
            <a:r>
              <a:rPr lang="en-US" b="1" dirty="0"/>
              <a:t>OR</a:t>
            </a:r>
          </a:p>
          <a:p>
            <a:pPr algn="just"/>
            <a:r>
              <a:rPr lang="en-US" dirty="0"/>
              <a:t>A case for whom </a:t>
            </a:r>
            <a:r>
              <a:rPr lang="en-US" b="1" dirty="0">
                <a:solidFill>
                  <a:srgbClr val="FF0000"/>
                </a:solidFill>
              </a:rPr>
              <a:t>testing</a:t>
            </a:r>
            <a:r>
              <a:rPr lang="en-US" dirty="0"/>
              <a:t> for COVID-19 </a:t>
            </a:r>
            <a:r>
              <a:rPr lang="en-US" b="1" dirty="0">
                <a:solidFill>
                  <a:srgbClr val="FF0000"/>
                </a:solidFill>
              </a:rPr>
              <a:t>is inconclusive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392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Scenario 4: Becomes Endemic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012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IN" dirty="0"/>
              <a:t>Isolation &amp; management of cases as per guidelines</a:t>
            </a:r>
          </a:p>
          <a:p>
            <a:r>
              <a:rPr lang="en-IN" dirty="0"/>
              <a:t>Enhanced IEC</a:t>
            </a:r>
          </a:p>
          <a:p>
            <a:r>
              <a:rPr lang="en-IN" dirty="0">
                <a:solidFill>
                  <a:srgbClr val="FF0000"/>
                </a:solidFill>
              </a:rPr>
              <a:t>Routine Lab ARI/ILI Surveillance</a:t>
            </a:r>
          </a:p>
          <a:p>
            <a:r>
              <a:rPr lang="en-IN" dirty="0"/>
              <a:t>Enhanced self reporting</a:t>
            </a:r>
          </a:p>
          <a:p>
            <a:r>
              <a:rPr lang="en-IN" dirty="0"/>
              <a:t>Enhanced personal hygiene, hand hygiene &amp; cough etiquettes</a:t>
            </a:r>
          </a:p>
          <a:p>
            <a:r>
              <a:rPr lang="en-IN" dirty="0">
                <a:solidFill>
                  <a:srgbClr val="FF0000"/>
                </a:solidFill>
              </a:rPr>
              <a:t>Categorisation &amp; Treatment</a:t>
            </a:r>
          </a:p>
          <a:p>
            <a:r>
              <a:rPr lang="en-IN" dirty="0">
                <a:solidFill>
                  <a:srgbClr val="FF0000"/>
                </a:solidFill>
              </a:rPr>
              <a:t>Other Lab tests/Serological tests as per availability</a:t>
            </a:r>
          </a:p>
          <a:p>
            <a:r>
              <a:rPr lang="en-IN" dirty="0"/>
              <a:t>Research</a:t>
            </a:r>
          </a:p>
          <a:p>
            <a:r>
              <a:rPr lang="en-IN" dirty="0"/>
              <a:t>Vaccination as per availability</a:t>
            </a:r>
          </a:p>
          <a:p>
            <a:r>
              <a:rPr lang="en-IN" dirty="0"/>
              <a:t>Media scanning and verification</a:t>
            </a:r>
          </a:p>
          <a:p>
            <a:r>
              <a:rPr lang="en-IN" dirty="0"/>
              <a:t>Rumour register monitoring</a:t>
            </a:r>
          </a:p>
        </p:txBody>
      </p:sp>
    </p:spTree>
    <p:extLst>
      <p:ext uri="{BB962C8B-B14F-4D97-AF65-F5344CB8AC3E}">
        <p14:creationId xmlns:p14="http://schemas.microsoft.com/office/powerpoint/2010/main" val="3711350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"/>
            <a:ext cx="10515600" cy="78480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Containment Perimeter- Border </a:t>
            </a:r>
            <a:r>
              <a:rPr lang="en-IN" dirty="0"/>
              <a:t>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5" y="1122227"/>
            <a:ext cx="11388436" cy="4814021"/>
          </a:xfrm>
        </p:spPr>
        <p:txBody>
          <a:bodyPr>
            <a:normAutofit/>
          </a:bodyPr>
          <a:lstStyle/>
          <a:p>
            <a:pPr algn="just"/>
            <a:r>
              <a:rPr lang="en-IN" sz="3200" dirty="0"/>
              <a:t>Refrain from leaving their homes and moving around from the containment zone for at least 14 days</a:t>
            </a:r>
          </a:p>
          <a:p>
            <a:pPr algn="just"/>
            <a:r>
              <a:rPr lang="en-IN" sz="3200" dirty="0"/>
              <a:t>Refrain participating in events held in indoor venues when fever or respiratory symptoms are detected. </a:t>
            </a:r>
          </a:p>
          <a:p>
            <a:pPr algn="just"/>
            <a:r>
              <a:rPr lang="en-IN" sz="3200" dirty="0"/>
              <a:t>Employers to cooperate for leaves or absence without a written diagnosis</a:t>
            </a:r>
          </a:p>
          <a:p>
            <a:pPr algn="just"/>
            <a:r>
              <a:rPr lang="en-IN" sz="3200" dirty="0"/>
              <a:t>Enhanced entry screening for travellers from containment zone</a:t>
            </a:r>
          </a:p>
          <a:p>
            <a:pPr algn="just"/>
            <a:r>
              <a:rPr lang="en-IN" sz="3200" dirty="0"/>
              <a:t>Involvement of all concerned departments.</a:t>
            </a:r>
          </a:p>
        </p:txBody>
      </p:sp>
    </p:spTree>
    <p:extLst>
      <p:ext uri="{BB962C8B-B14F-4D97-AF65-F5344CB8AC3E}">
        <p14:creationId xmlns:p14="http://schemas.microsoft.com/office/powerpoint/2010/main" val="399607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"/>
            <a:ext cx="10515600" cy="9282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IEC/BCC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356890"/>
            <a:ext cx="10550236" cy="5154751"/>
          </a:xfrm>
        </p:spPr>
        <p:txBody>
          <a:bodyPr>
            <a:normAutofit fontScale="70000" lnSpcReduction="20000"/>
          </a:bodyPr>
          <a:lstStyle/>
          <a:p>
            <a:r>
              <a:rPr lang="en-IN" sz="3200" dirty="0"/>
              <a:t>Education department</a:t>
            </a:r>
          </a:p>
          <a:p>
            <a:r>
              <a:rPr lang="en-US" sz="3200" dirty="0"/>
              <a:t>Women and Child Development Department </a:t>
            </a:r>
          </a:p>
          <a:p>
            <a:r>
              <a:rPr lang="en-IN" sz="3200" dirty="0"/>
              <a:t>Transport Department </a:t>
            </a:r>
          </a:p>
          <a:p>
            <a:r>
              <a:rPr lang="en-IN" sz="3200" dirty="0"/>
              <a:t>Food safety Department</a:t>
            </a:r>
          </a:p>
          <a:p>
            <a:r>
              <a:rPr lang="en-IN" sz="3200" dirty="0"/>
              <a:t>Department of Animal Husbandry</a:t>
            </a:r>
          </a:p>
          <a:p>
            <a:r>
              <a:rPr lang="en-IN" sz="3200" dirty="0"/>
              <a:t>Tourism Department </a:t>
            </a:r>
          </a:p>
          <a:p>
            <a:r>
              <a:rPr lang="en-IN" sz="3200" dirty="0"/>
              <a:t>IT/BT departments</a:t>
            </a:r>
          </a:p>
          <a:p>
            <a:r>
              <a:rPr lang="en-IN" sz="3200" dirty="0"/>
              <a:t>Police department</a:t>
            </a:r>
          </a:p>
          <a:p>
            <a:r>
              <a:rPr lang="en-IN" sz="3200" dirty="0" smtClean="0"/>
              <a:t>RDPR</a:t>
            </a:r>
            <a:r>
              <a:rPr lang="en-IN" sz="3200" dirty="0"/>
              <a:t>, UDD and other departments</a:t>
            </a:r>
          </a:p>
          <a:p>
            <a:r>
              <a:rPr lang="en-US" sz="3200" dirty="0" smtClean="0"/>
              <a:t>Other </a:t>
            </a:r>
            <a:r>
              <a:rPr lang="en-US" sz="3200" dirty="0"/>
              <a:t>stakeholders like medical associations </a:t>
            </a:r>
            <a:r>
              <a:rPr lang="en-US" sz="3200" dirty="0" smtClean="0"/>
              <a:t>(IMA</a:t>
            </a:r>
            <a:r>
              <a:rPr lang="en-US" sz="3200" dirty="0"/>
              <a:t>, </a:t>
            </a:r>
            <a:r>
              <a:rPr lang="en-US" sz="3200" dirty="0" smtClean="0"/>
              <a:t>IAP, PHANA), </a:t>
            </a:r>
            <a:r>
              <a:rPr lang="en-US" sz="3200" dirty="0"/>
              <a:t>nursing associations, hotel association, Clubs, NGOs, WHO, </a:t>
            </a:r>
            <a:r>
              <a:rPr lang="en-US" sz="3200" dirty="0" err="1"/>
              <a:t>Unicef</a:t>
            </a:r>
            <a:r>
              <a:rPr lang="en-US" sz="3200" dirty="0"/>
              <a:t>, Resident Welfare associations etc.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State Level Meetings have been held with concerned departments and state advisories also have been issued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56279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 smtClean="0"/>
              <a:t>Monitor Surge </a:t>
            </a:r>
            <a:r>
              <a:rPr lang="en-IN" b="1" dirty="0"/>
              <a:t>capacities </a:t>
            </a:r>
            <a:r>
              <a:rPr lang="en-IN" b="1" dirty="0" smtClean="0"/>
              <a:t>Daily– </a:t>
            </a:r>
            <a:br>
              <a:rPr lang="en-IN" b="1" dirty="0" smtClean="0"/>
            </a:br>
            <a:r>
              <a:rPr lang="en-IN" sz="4000" dirty="0" smtClean="0"/>
              <a:t>(</a:t>
            </a:r>
            <a:r>
              <a:rPr lang="en-IN" sz="4000" dirty="0"/>
              <a:t>Human resource, Hospitals Logistics etc.)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74400" cy="4876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Infection prevention </a:t>
            </a:r>
            <a:r>
              <a:rPr lang="en-US" dirty="0" smtClean="0"/>
              <a:t>&amp; Triage </a:t>
            </a:r>
            <a:r>
              <a:rPr lang="en-US" dirty="0" smtClean="0"/>
              <a:t>facilities at Hospitals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Designation of </a:t>
            </a:r>
            <a:r>
              <a:rPr lang="en-US" b="1" dirty="0"/>
              <a:t>Isolation wards at Hospitals</a:t>
            </a:r>
            <a:r>
              <a:rPr lang="en-US" dirty="0"/>
              <a:t> : Monitor minimum standards and requirements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Identification of Govt./Non Governmental buildings to be designated as </a:t>
            </a:r>
            <a:r>
              <a:rPr lang="en-US" b="1" dirty="0" smtClean="0"/>
              <a:t>isolation/quarantine </a:t>
            </a:r>
            <a:r>
              <a:rPr lang="en-US" b="1" dirty="0"/>
              <a:t>centres </a:t>
            </a:r>
            <a:r>
              <a:rPr lang="en-US" dirty="0"/>
              <a:t>(Large, exclusive isolation facilities</a:t>
            </a:r>
            <a:r>
              <a:rPr lang="en-US" dirty="0" smtClean="0"/>
              <a:t>)</a:t>
            </a:r>
          </a:p>
          <a:p>
            <a:pPr algn="just"/>
            <a:endParaRPr lang="en-IN" dirty="0"/>
          </a:p>
          <a:p>
            <a:pPr algn="just"/>
            <a:r>
              <a:rPr lang="en-US" b="1" dirty="0" smtClean="0"/>
              <a:t>Additional </a:t>
            </a:r>
            <a:r>
              <a:rPr lang="en-US" b="1" dirty="0"/>
              <a:t>workforce </a:t>
            </a:r>
            <a:r>
              <a:rPr lang="en-US" dirty="0"/>
              <a:t>may be </a:t>
            </a:r>
            <a:r>
              <a:rPr lang="en-US" dirty="0" smtClean="0"/>
              <a:t>mobilized </a:t>
            </a:r>
            <a:r>
              <a:rPr lang="en-US" dirty="0"/>
              <a:t>from </a:t>
            </a:r>
            <a:r>
              <a:rPr lang="en-US" dirty="0" smtClean="0"/>
              <a:t>neighbouring Districts/Medical </a:t>
            </a:r>
            <a:r>
              <a:rPr lang="en-US" dirty="0"/>
              <a:t>colleges/private hospitals/NGOs/Trained Volunteers to cover household in containment zone.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Nursing </a:t>
            </a:r>
            <a:r>
              <a:rPr lang="en-US" dirty="0"/>
              <a:t>students/other paramedical workers may be oriented in advance for proper </a:t>
            </a:r>
            <a:r>
              <a:rPr lang="en-US" dirty="0" smtClean="0"/>
              <a:t>mobilization </a:t>
            </a:r>
            <a:r>
              <a:rPr lang="en-US" dirty="0"/>
              <a:t>of the staff during the containment procedures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Adequate </a:t>
            </a:r>
            <a:r>
              <a:rPr lang="en-US" b="1" dirty="0"/>
              <a:t>logistics to be maintained at </a:t>
            </a:r>
            <a:r>
              <a:rPr lang="en-US" b="1" dirty="0" smtClean="0"/>
              <a:t>District and Taluka levels.</a:t>
            </a:r>
          </a:p>
          <a:p>
            <a:pPr lvl="1" algn="just"/>
            <a:r>
              <a:rPr lang="en-US" b="1" dirty="0" smtClean="0"/>
              <a:t>Stocks of Personal protective equipment (PPE), Masks, Medicines, sample collection kits etc.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b="1" dirty="0" smtClean="0"/>
              <a:t>Monitor Surge </a:t>
            </a:r>
            <a:r>
              <a:rPr lang="en-IN" b="1" dirty="0"/>
              <a:t>capacities </a:t>
            </a:r>
            <a:r>
              <a:rPr lang="en-IN" b="1" dirty="0" smtClean="0"/>
              <a:t>Daily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744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/>
              <a:t>District Monitoring Committee Chaired by DC, Taluka Monitoring committee: Roles and responsibilities</a:t>
            </a:r>
          </a:p>
          <a:p>
            <a:pPr algn="just"/>
            <a:r>
              <a:rPr lang="en-IN" dirty="0"/>
              <a:t>District Rapid response teams: Multi-departmental with name-wise list and clear </a:t>
            </a:r>
            <a:r>
              <a:rPr lang="en-IN" dirty="0" smtClean="0"/>
              <a:t>roles</a:t>
            </a:r>
          </a:p>
          <a:p>
            <a:pPr algn="just"/>
            <a:r>
              <a:rPr lang="en-IN" dirty="0"/>
              <a:t>Proper information to general public- all modes of communications/ meetings/media</a:t>
            </a:r>
          </a:p>
          <a:p>
            <a:pPr lvl="1" algn="just"/>
            <a:r>
              <a:rPr lang="en-IN" dirty="0"/>
              <a:t>Risk Communication</a:t>
            </a:r>
          </a:p>
          <a:p>
            <a:pPr lvl="1" algn="just"/>
            <a:r>
              <a:rPr lang="en-IN" dirty="0"/>
              <a:t>Manage rumours, legal case if </a:t>
            </a:r>
            <a:r>
              <a:rPr lang="en-IN" dirty="0" smtClean="0"/>
              <a:t>required</a:t>
            </a:r>
            <a:endParaRPr lang="en-IN" dirty="0"/>
          </a:p>
          <a:p>
            <a:pPr algn="just"/>
            <a:r>
              <a:rPr lang="en-IN" dirty="0" smtClean="0"/>
              <a:t>District control room- DCs can use disaster management call centre manned by heath personnel</a:t>
            </a:r>
          </a:p>
          <a:p>
            <a:pPr algn="just"/>
            <a:r>
              <a:rPr lang="en-IN" dirty="0" smtClean="0"/>
              <a:t>Points </a:t>
            </a:r>
            <a:r>
              <a:rPr lang="en-IN" dirty="0"/>
              <a:t>of Entry to be reviewed d</a:t>
            </a:r>
            <a:r>
              <a:rPr lang="en-IN" dirty="0" smtClean="0"/>
              <a:t>aily as per Government instructions: </a:t>
            </a:r>
            <a:r>
              <a:rPr lang="en-IN" dirty="0"/>
              <a:t>Road, Airport, </a:t>
            </a:r>
            <a:r>
              <a:rPr lang="en-IN" dirty="0" smtClean="0"/>
              <a:t>Seaport</a:t>
            </a:r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9230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b="1" dirty="0" smtClean="0"/>
              <a:t>Monitor Surge </a:t>
            </a:r>
            <a:r>
              <a:rPr lang="en-IN" b="1" dirty="0"/>
              <a:t>capacities </a:t>
            </a:r>
            <a:r>
              <a:rPr lang="en-IN" b="1" dirty="0" smtClean="0"/>
              <a:t>Daily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74400" cy="48768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Update on 28 day follow-up of travellers</a:t>
            </a:r>
          </a:p>
          <a:p>
            <a:pPr algn="just"/>
            <a:r>
              <a:rPr lang="en-IN" dirty="0" smtClean="0"/>
              <a:t>Contact tracing if applicable</a:t>
            </a:r>
          </a:p>
          <a:p>
            <a:pPr algn="just"/>
            <a:r>
              <a:rPr lang="en-IN" dirty="0" smtClean="0"/>
              <a:t>Training of health staff</a:t>
            </a:r>
            <a:r>
              <a:rPr lang="en-IN" dirty="0"/>
              <a:t> </a:t>
            </a:r>
            <a:r>
              <a:rPr lang="en-IN" dirty="0" smtClean="0"/>
              <a:t>at all levels</a:t>
            </a:r>
          </a:p>
          <a:p>
            <a:pPr algn="just"/>
            <a:r>
              <a:rPr lang="en-IN" dirty="0"/>
              <a:t>Review Ambulance availability and redeployment</a:t>
            </a:r>
          </a:p>
          <a:p>
            <a:pPr algn="just"/>
            <a:r>
              <a:rPr lang="en-IN" dirty="0"/>
              <a:t>Co-ordination with private hospitals</a:t>
            </a:r>
          </a:p>
          <a:p>
            <a:pPr algn="just"/>
            <a:r>
              <a:rPr lang="en-IN" dirty="0"/>
              <a:t>Availability and over-pricing of masks</a:t>
            </a:r>
          </a:p>
          <a:p>
            <a:pPr algn="just"/>
            <a:r>
              <a:rPr lang="en-IN" dirty="0" smtClean="0"/>
              <a:t>Budget availability and re-allocations</a:t>
            </a:r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9707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Actions at State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smtClean="0"/>
              <a:t>Daily state media </a:t>
            </a:r>
            <a:r>
              <a:rPr lang="en-IN" b="1" dirty="0"/>
              <a:t>b</a:t>
            </a:r>
            <a:r>
              <a:rPr lang="en-IN" b="1" dirty="0" smtClean="0"/>
              <a:t>riefing by Hon’ble Minister for Health &amp; Family Welfare / Hon'ble Medical Education Minister at 6:00 pm</a:t>
            </a:r>
          </a:p>
          <a:p>
            <a:endParaRPr lang="en-IN" dirty="0" smtClean="0"/>
          </a:p>
          <a:p>
            <a:r>
              <a:rPr lang="en-IN" dirty="0" smtClean="0"/>
              <a:t>Daily state review Meeting by Additional Chief Secretary-Health &amp; Family welfare</a:t>
            </a:r>
          </a:p>
          <a:p>
            <a:endParaRPr lang="en-IN" dirty="0" smtClean="0"/>
          </a:p>
          <a:p>
            <a:r>
              <a:rPr lang="en-IN" dirty="0" smtClean="0"/>
              <a:t>Chief Secretary- Government of Karnataka reviewing regularly</a:t>
            </a:r>
          </a:p>
          <a:p>
            <a:endParaRPr lang="en-IN" dirty="0" smtClean="0"/>
          </a:p>
          <a:p>
            <a:r>
              <a:rPr lang="en-IN" dirty="0" smtClean="0"/>
              <a:t>Co-ordination meetings with individual departments and sectors and advisories/instructions given</a:t>
            </a:r>
          </a:p>
          <a:p>
            <a:endParaRPr lang="en-IN" dirty="0"/>
          </a:p>
          <a:p>
            <a:r>
              <a:rPr lang="en-IN" dirty="0"/>
              <a:t>Regular communication, instruction, advisories to districts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6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Latest Travel Advisory: </a:t>
            </a:r>
            <a:r>
              <a:rPr lang="en-IN" dirty="0" smtClean="0"/>
              <a:t>GOI</a:t>
            </a:r>
            <a:br>
              <a:rPr lang="en-IN" dirty="0" smtClean="0"/>
            </a:br>
            <a:r>
              <a:rPr lang="en-IN" sz="3600" dirty="0" smtClean="0"/>
              <a:t>(6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March 2020)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176000" cy="50292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 smtClean="0">
              <a:solidFill>
                <a:prstClr val="black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Indian 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citizens are advised to refrain from travel to China, Iran, Republic of Korea, Italy &amp; </a:t>
            </a:r>
            <a:r>
              <a:rPr lang="en-US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Japan and 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advised to avoid non-essential travel to other COVID-19 affected countries.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In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supersession of all earlier advisories , the latest Travel Advisory mentions 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:</a:t>
            </a:r>
          </a:p>
          <a:p>
            <a:pPr marL="285750" lvl="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All Regular/</a:t>
            </a:r>
            <a:r>
              <a:rPr lang="en-US" sz="1800" b="1" dirty="0" err="1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eVisas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/ issued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to nationals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of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Italy, Iran, South Korea and Japan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issued on or before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March 03, 2020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and who have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not yet entered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India,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stand suspended with immediate effect. </a:t>
            </a:r>
            <a:endParaRPr lang="en-US" sz="1800" b="1" dirty="0">
              <a:solidFill>
                <a:prstClr val="black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lvl="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Regular/</a:t>
            </a:r>
            <a:r>
              <a:rPr lang="en-US" sz="1800" b="1" dirty="0" err="1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eVisa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issued to nationals of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Peoples Republic of China issued on or before February 05, 2020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were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suspended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earlier, which shall remain in force.  </a:t>
            </a:r>
          </a:p>
          <a:p>
            <a:pPr marL="285750" lvl="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Those requiring to travel to India due to compelling reasons, may seek fresh visa from nearest Indian Embassy/Consulate. </a:t>
            </a:r>
          </a:p>
          <a:p>
            <a:pPr marL="285750" lvl="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Regular/</a:t>
            </a:r>
            <a:r>
              <a:rPr lang="en-US" sz="1800" b="1" dirty="0" err="1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eVisas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issued to all other foreign nationals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who have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travelled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to Peoples Republic of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China, Iran, Italy, South Korea and Japan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, on or after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February 01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, and who have not yet entered India, stand suspended with immediate effect. </a:t>
            </a:r>
          </a:p>
          <a:p>
            <a:pPr marL="285750" lvl="0" indent="-28575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All foreign and Indian nationals entering into India from any port, are required to furnish duly filled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self declaration form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including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personal particulars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and </a:t>
            </a:r>
            <a:r>
              <a:rPr lang="en-US" sz="1800" b="1" dirty="0">
                <a:solidFill>
                  <a:srgbClr val="FF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travel history </a:t>
            </a:r>
            <a:r>
              <a:rPr lang="en-US" sz="1800" b="1" dirty="0">
                <a:solidFill>
                  <a:prstClr val="black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to Health officials and Immigration officials at all ports.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73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Latest Travel Advisory: </a:t>
            </a:r>
            <a:r>
              <a:rPr lang="en-IN" dirty="0" smtClean="0"/>
              <a:t>GOI</a:t>
            </a:r>
            <a:br>
              <a:rPr lang="en-IN" dirty="0" smtClean="0"/>
            </a:br>
            <a:r>
              <a:rPr lang="en-IN" sz="3600" dirty="0" smtClean="0"/>
              <a:t>(6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March 2020)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176000" cy="50292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b="1" dirty="0" smtClean="0">
              <a:solidFill>
                <a:prstClr val="black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Compulsory Certification of having tested negative for </a:t>
            </a:r>
            <a:r>
              <a:rPr lang="en-US" sz="2000" b="1" dirty="0" smtClean="0"/>
              <a:t>COVID-19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In </a:t>
            </a:r>
            <a:r>
              <a:rPr lang="en-US" sz="2000" dirty="0"/>
              <a:t>addition to Visa restrictions already in place, passengers traveling from /having visited </a:t>
            </a:r>
            <a:r>
              <a:rPr lang="en-US" sz="2000" b="1" dirty="0"/>
              <a:t>Italy or Republic of Korea and desirous of entering India will need certificate of having tested negative for COVID-19 </a:t>
            </a:r>
            <a:r>
              <a:rPr lang="en-US" sz="2000" dirty="0"/>
              <a:t>from the designated laboratories authorized by the health authorities of these countries. This will be enforced from 0000 </a:t>
            </a:r>
            <a:r>
              <a:rPr lang="en-US" sz="2000" dirty="0" err="1"/>
              <a:t>Hrs</a:t>
            </a:r>
            <a:r>
              <a:rPr lang="en-US" sz="2000" dirty="0"/>
              <a:t> of 10th March, 2020 and is a temporary measure till cases of COVID-19 </a:t>
            </a:r>
            <a:r>
              <a:rPr lang="en-US" sz="2000" dirty="0" smtClean="0"/>
              <a:t>subside</a:t>
            </a:r>
            <a:endParaRPr lang="en-US" sz="2000" dirty="0"/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 smtClean="0"/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Universal Screening and self-declaration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All </a:t>
            </a:r>
            <a:r>
              <a:rPr lang="en-US" sz="2000" dirty="0"/>
              <a:t>international Passengers entering into India are required to furnish duly filled self-declaration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form (including personal particulars i.e. phone no. and address in India) to Health Officials and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Immigration officials and undergo Universal Health Screening at the designated health counters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at all Points of Entry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223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Latest Travel Advisory: </a:t>
            </a:r>
            <a:r>
              <a:rPr lang="en-IN" dirty="0" smtClean="0"/>
              <a:t>GOI</a:t>
            </a:r>
            <a:br>
              <a:rPr lang="en-IN" dirty="0" smtClean="0"/>
            </a:br>
            <a:r>
              <a:rPr lang="en-IN" sz="3600" dirty="0" smtClean="0"/>
              <a:t>(6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March 2020)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176000" cy="50292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b="1" dirty="0" smtClean="0">
              <a:solidFill>
                <a:prstClr val="black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While returning back to India, if a traveler feels sick during his/her journey: </a:t>
            </a:r>
            <a:endParaRPr lang="en-US" sz="2000" b="1" dirty="0" smtClean="0"/>
          </a:p>
          <a:p>
            <a:pPr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Inform the airlines crew about </a:t>
            </a:r>
            <a:r>
              <a:rPr lang="en-US" sz="2000" dirty="0" smtClean="0"/>
              <a:t>illness.</a:t>
            </a:r>
          </a:p>
          <a:p>
            <a:pPr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Seek </a:t>
            </a:r>
            <a:r>
              <a:rPr lang="en-US" sz="2000" dirty="0"/>
              <a:t>mask from the airline </a:t>
            </a:r>
            <a:r>
              <a:rPr lang="en-US" sz="2000" dirty="0" smtClean="0"/>
              <a:t>crew.</a:t>
            </a:r>
          </a:p>
          <a:p>
            <a:pPr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Follow </a:t>
            </a:r>
            <a:r>
              <a:rPr lang="en-US" sz="2000" dirty="0"/>
              <a:t>the directions of airline </a:t>
            </a:r>
            <a:r>
              <a:rPr lang="en-US" sz="2000" dirty="0" smtClean="0"/>
              <a:t>crew.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Follow </a:t>
            </a:r>
            <a:r>
              <a:rPr lang="en-US" sz="2000" dirty="0"/>
              <a:t>the direction of the airport health officer after disembarkation. 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If </a:t>
            </a:r>
            <a:r>
              <a:rPr lang="en-US" sz="2000" b="1" dirty="0"/>
              <a:t>a traveler feel sick (cough/fever or difficulty in breathing) within 28 days after return from COVID-19 affected areas: 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Immediately </a:t>
            </a:r>
            <a:r>
              <a:rPr lang="en-US" sz="2000" dirty="0"/>
              <a:t>call the Helpline number (011-23978046), inform about your travel history and follow the directions provided. 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Isolate </a:t>
            </a:r>
            <a:r>
              <a:rPr lang="en-US" sz="2000" dirty="0"/>
              <a:t>yourself at home and wear a mask till such time you are examined by a doctor from health </a:t>
            </a:r>
            <a:r>
              <a:rPr lang="en-US" sz="2000" dirty="0" smtClean="0"/>
              <a:t>authority.</a:t>
            </a:r>
          </a:p>
          <a:p>
            <a:pPr marL="0" lvl="0" indent="0" algn="just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Follow </a:t>
            </a:r>
            <a:r>
              <a:rPr lang="en-US" sz="2000" dirty="0"/>
              <a:t>the directions of the health authority  For any queries related to health, people may contact Ministry of Health &amp; Family Welfare 24*7 helpline number (+91-11-23978046) or email at (ncov2019@gmail.com)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0223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"/>
            <a:ext cx="10515600" cy="82636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Case definitions – Laboratory confirmed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5" y="2895601"/>
            <a:ext cx="11499273" cy="32813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person with </a:t>
            </a:r>
            <a:r>
              <a:rPr lang="en-US" b="1" dirty="0">
                <a:solidFill>
                  <a:srgbClr val="FF0000"/>
                </a:solidFill>
              </a:rPr>
              <a:t>laboratory confirmation</a:t>
            </a:r>
            <a:r>
              <a:rPr lang="en-US" dirty="0"/>
              <a:t> of COVID-19 infection, irrespective of clinical signs and symptoms.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4321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Information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/>
              <a:t>104 </a:t>
            </a:r>
            <a:r>
              <a:rPr lang="en-US" b="1" i="1" dirty="0" err="1"/>
              <a:t>Arogya</a:t>
            </a:r>
            <a:r>
              <a:rPr lang="en-US" b="1" i="1" dirty="0"/>
              <a:t>  </a:t>
            </a:r>
            <a:r>
              <a:rPr lang="en-US" b="1" i="1" dirty="0" err="1"/>
              <a:t>Sahayavani</a:t>
            </a:r>
            <a:r>
              <a:rPr lang="en-US" b="1" i="1" dirty="0"/>
              <a:t>  (call center</a:t>
            </a:r>
            <a:r>
              <a:rPr lang="en-US" dirty="0"/>
              <a:t>)  has reserved </a:t>
            </a:r>
            <a:r>
              <a:rPr lang="en-US" dirty="0" smtClean="0"/>
              <a:t>10 lines </a:t>
            </a:r>
            <a:r>
              <a:rPr lang="en-US" dirty="0"/>
              <a:t>for receiving calls for </a:t>
            </a:r>
            <a:r>
              <a:rPr lang="en-US" dirty="0" smtClean="0"/>
              <a:t>COVID-19</a:t>
            </a:r>
            <a:endParaRPr lang="en-US" dirty="0" smtClean="0"/>
          </a:p>
          <a:p>
            <a:endParaRPr lang="en-US" dirty="0"/>
          </a:p>
          <a:p>
            <a:r>
              <a:rPr lang="en-IN" dirty="0" smtClean="0"/>
              <a:t>Department </a:t>
            </a:r>
            <a:r>
              <a:rPr lang="en-IN" dirty="0" smtClean="0"/>
              <a:t>Number (SSU): </a:t>
            </a:r>
            <a:r>
              <a:rPr lang="en-IN" dirty="0"/>
              <a:t>080 - 22208541 / </a:t>
            </a:r>
            <a:r>
              <a:rPr lang="en-IN" dirty="0" smtClean="0"/>
              <a:t>22374658</a:t>
            </a:r>
          </a:p>
          <a:p>
            <a:endParaRPr lang="en-IN" dirty="0"/>
          </a:p>
          <a:p>
            <a:r>
              <a:rPr lang="en-IN" dirty="0"/>
              <a:t>Email id: </a:t>
            </a:r>
            <a:r>
              <a:rPr lang="en-IN" dirty="0" smtClean="0">
                <a:hlinkClick r:id="rId2"/>
              </a:rPr>
              <a:t>ssuidspbangalore@gmail.com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Advisory/Guidelines/FAQs </a:t>
            </a:r>
            <a:r>
              <a:rPr lang="en-IN" dirty="0" smtClean="0"/>
              <a:t>are </a:t>
            </a:r>
            <a:r>
              <a:rPr lang="en-IN" dirty="0"/>
              <a:t>available on Karnataka State Health Department </a:t>
            </a:r>
            <a:r>
              <a:rPr lang="en-IN" dirty="0" smtClean="0"/>
              <a:t>website</a:t>
            </a:r>
          </a:p>
          <a:p>
            <a:pPr lvl="1"/>
            <a:r>
              <a:rPr lang="en-IN" dirty="0">
                <a:hlinkClick r:id="rId3"/>
              </a:rPr>
              <a:t>https://karunadu.karnataka.gov.in/hfw/kannada/Pages/nCov-iec.aspx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Reliable Sources of Information:</a:t>
            </a:r>
          </a:p>
          <a:p>
            <a:r>
              <a:rPr lang="en-IN" b="1" dirty="0" smtClean="0"/>
              <a:t>Websites</a:t>
            </a:r>
            <a:r>
              <a:rPr lang="en-IN" b="1" dirty="0" smtClean="0"/>
              <a:t>:</a:t>
            </a:r>
            <a:endParaRPr lang="en-IN" dirty="0" smtClean="0">
              <a:hlinkClick r:id="rId4"/>
            </a:endParaRPr>
          </a:p>
          <a:p>
            <a:pPr lvl="1"/>
            <a:r>
              <a:rPr lang="en-IN" dirty="0" smtClean="0">
                <a:hlinkClick r:id="rId4"/>
              </a:rPr>
              <a:t>https</a:t>
            </a:r>
            <a:r>
              <a:rPr lang="en-IN" dirty="0">
                <a:hlinkClick r:id="rId4"/>
              </a:rPr>
              <a:t>://www.mohfw.gov.in</a:t>
            </a:r>
            <a:r>
              <a:rPr lang="en-IN" dirty="0" smtClean="0">
                <a:hlinkClick r:id="rId4"/>
              </a:rPr>
              <a:t>/</a:t>
            </a:r>
            <a:r>
              <a:rPr lang="en-IN" dirty="0" smtClean="0"/>
              <a:t>; </a:t>
            </a:r>
          </a:p>
          <a:p>
            <a:pPr lvl="1"/>
            <a:r>
              <a:rPr lang="en-IN" dirty="0">
                <a:hlinkClick r:id="rId5"/>
              </a:rPr>
              <a:t>https://</a:t>
            </a:r>
            <a:r>
              <a:rPr lang="en-IN" dirty="0" smtClean="0">
                <a:hlinkClick r:id="rId5"/>
              </a:rPr>
              <a:t>ncdc.gov.in/index4.php?lang=1&amp;level=0&amp;linkid=127&amp;lid=432</a:t>
            </a:r>
            <a:endParaRPr lang="en-IN" dirty="0" smtClean="0"/>
          </a:p>
          <a:p>
            <a:pPr lvl="1"/>
            <a:r>
              <a:rPr lang="en-IN" dirty="0" smtClean="0">
                <a:hlinkClick r:id="rId6"/>
              </a:rPr>
              <a:t>www.pib.gov.in</a:t>
            </a:r>
            <a:r>
              <a:rPr lang="en-IN" dirty="0" smtClean="0"/>
              <a:t> </a:t>
            </a:r>
            <a:endParaRPr lang="en-IN" dirty="0" smtClean="0"/>
          </a:p>
          <a:p>
            <a:pPr lvl="1"/>
            <a:r>
              <a:rPr lang="en-IN" dirty="0">
                <a:hlinkClick r:id="rId7"/>
              </a:rPr>
              <a:t>https://</a:t>
            </a:r>
            <a:r>
              <a:rPr lang="en-IN" dirty="0" smtClean="0">
                <a:hlinkClick r:id="rId7"/>
              </a:rPr>
              <a:t>www.who.int/emergencies/diseases/novel-coronavirus-2019</a:t>
            </a:r>
            <a:endParaRPr lang="en-IN" dirty="0" smtClean="0"/>
          </a:p>
          <a:p>
            <a:pPr lvl="1"/>
            <a:endParaRPr lang="en-IN" dirty="0"/>
          </a:p>
          <a:p>
            <a:r>
              <a:rPr lang="en-IN" b="1" dirty="0" smtClean="0"/>
              <a:t>Twitter Handles: </a:t>
            </a:r>
            <a:r>
              <a:rPr lang="en-IN" dirty="0" smtClean="0"/>
              <a:t>@</a:t>
            </a:r>
            <a:r>
              <a:rPr lang="en-IN" dirty="0" err="1" smtClean="0"/>
              <a:t>dhfwka</a:t>
            </a:r>
            <a:r>
              <a:rPr lang="en-IN" dirty="0" smtClean="0"/>
              <a:t>; </a:t>
            </a:r>
            <a:r>
              <a:rPr lang="en-IN" dirty="0"/>
              <a:t>@</a:t>
            </a:r>
            <a:r>
              <a:rPr lang="en-IN" dirty="0" err="1" smtClean="0"/>
              <a:t>MoHFW_INDIA</a:t>
            </a:r>
            <a:r>
              <a:rPr lang="en-IN" dirty="0" smtClean="0"/>
              <a:t>; </a:t>
            </a:r>
            <a:r>
              <a:rPr lang="en-IN" dirty="0"/>
              <a:t>@</a:t>
            </a:r>
            <a:r>
              <a:rPr lang="en-IN" dirty="0" err="1"/>
              <a:t>PIB_India</a:t>
            </a:r>
            <a:r>
              <a:rPr lang="en-IN" dirty="0"/>
              <a:t> </a:t>
            </a:r>
            <a:r>
              <a:rPr lang="en-IN" dirty="0" smtClean="0"/>
              <a:t>; @</a:t>
            </a:r>
            <a:r>
              <a:rPr lang="en-IN" dirty="0"/>
              <a:t>WHO</a:t>
            </a:r>
            <a:endParaRPr lang="en-IN" dirty="0" smtClean="0"/>
          </a:p>
          <a:p>
            <a:endParaRPr lang="en-IN" dirty="0" smtClean="0"/>
          </a:p>
          <a:p>
            <a:pPr lvl="1"/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dirty="0"/>
              <a:t>Recommendations to General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379200" cy="5334000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Do not panic, Be </a:t>
            </a:r>
            <a:r>
              <a:rPr lang="en-US" sz="1400" b="1" dirty="0" smtClean="0"/>
              <a:t>aware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Practice frequent  handwashing: Wash hands with soap and water or use alcohol based hand-rub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Cover your nose and mouth with handkerchief/tissue while sneezing and coughing. Throw used tissues into closed bins immediately after use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See a doctor if you feel unwell (fever, difficulty in breathing and cough)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Mask is recommended only to those who are having flu like symptoms or those who are caring for such persons in close contact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Avoid participating in large gatherings if you are not well.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Avoid non-essential travel to COVID-19 affected countries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Don’t touch eyes, nose, face frequently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Avoid close contact with person experiencing cough and fever</a:t>
            </a:r>
            <a:endParaRPr lang="en-IN" sz="1400" b="1" dirty="0"/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If you have any signs/symptoms with travel history to COVID-19 affected countries or contact with COVID-19 confirmed persons during last 14 days, please call toll free health helpline 104 and mail to </a:t>
            </a:r>
            <a:r>
              <a:rPr lang="en-US" sz="1400" b="1" u="sng" dirty="0">
                <a:hlinkClick r:id="rId2"/>
              </a:rPr>
              <a:t>ssuidspbangalore@gmail.com</a:t>
            </a:r>
            <a:r>
              <a:rPr lang="en-US" sz="1400" b="1" dirty="0"/>
              <a:t> </a:t>
            </a:r>
            <a:endParaRPr lang="en-IN" sz="1400" b="1" dirty="0"/>
          </a:p>
          <a:p>
            <a:endParaRPr lang="en-IN" sz="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BB1B-C379-4B20-8576-B0D36E243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12" y="762004"/>
            <a:ext cx="10482891" cy="914399"/>
          </a:xfrm>
          <a:solidFill>
            <a:srgbClr val="0070C0"/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2" descr="Image result for covid 19"/>
          <p:cNvSpPr>
            <a:spLocks noChangeAspect="1" noChangeArrowheads="1"/>
          </p:cNvSpPr>
          <p:nvPr/>
        </p:nvSpPr>
        <p:spPr bwMode="auto">
          <a:xfrm>
            <a:off x="207438" y="-136525"/>
            <a:ext cx="395817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AutoShape 4" descr="A computer illustration of coronavirus particles."/>
          <p:cNvSpPr>
            <a:spLocks noChangeAspect="1" noChangeArrowheads="1"/>
          </p:cNvSpPr>
          <p:nvPr/>
        </p:nvSpPr>
        <p:spPr bwMode="auto">
          <a:xfrm>
            <a:off x="410638" y="15876"/>
            <a:ext cx="395817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5" y="1905000"/>
            <a:ext cx="1048288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1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"/>
            <a:ext cx="10515600" cy="1080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Definition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080655"/>
            <a:ext cx="11277600" cy="5500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 contact is a person that is involved in any of the following: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Providing direct care </a:t>
            </a:r>
            <a:r>
              <a:rPr lang="en-US" dirty="0">
                <a:solidFill>
                  <a:srgbClr val="FF0000"/>
                </a:solidFill>
              </a:rPr>
              <a:t>without proper</a:t>
            </a:r>
            <a:r>
              <a:rPr lang="en-US" dirty="0"/>
              <a:t> personal protective equipment </a:t>
            </a:r>
            <a:r>
              <a:rPr lang="en-US" dirty="0">
                <a:solidFill>
                  <a:srgbClr val="FF0000"/>
                </a:solidFill>
              </a:rPr>
              <a:t>(PPE)</a:t>
            </a:r>
            <a:r>
              <a:rPr lang="en-US" dirty="0"/>
              <a:t> for COVID-19 patients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Staying in the same</a:t>
            </a:r>
            <a:r>
              <a:rPr lang="en-US" dirty="0"/>
              <a:t> close environment of a COVID-19 patient (including </a:t>
            </a:r>
            <a:r>
              <a:rPr lang="en-US" b="1" dirty="0">
                <a:solidFill>
                  <a:srgbClr val="FF0000"/>
                </a:solidFill>
              </a:rPr>
              <a:t>workplace, classroom, household, gatherings</a:t>
            </a:r>
            <a:r>
              <a:rPr lang="en-US" dirty="0"/>
              <a:t>).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Traveling together in </a:t>
            </a:r>
            <a:r>
              <a:rPr lang="en-US" b="1" dirty="0">
                <a:solidFill>
                  <a:srgbClr val="FF0000"/>
                </a:solidFill>
              </a:rPr>
              <a:t>close proximity</a:t>
            </a:r>
            <a:r>
              <a:rPr lang="en-US" dirty="0"/>
              <a:t> (1 m) with a </a:t>
            </a:r>
            <a:r>
              <a:rPr lang="en-US" b="1" dirty="0">
                <a:solidFill>
                  <a:srgbClr val="FF0000"/>
                </a:solidFill>
              </a:rPr>
              <a:t>symptomatic person</a:t>
            </a:r>
            <a:r>
              <a:rPr lang="en-US" dirty="0"/>
              <a:t> who later tested </a:t>
            </a:r>
            <a:r>
              <a:rPr lang="en-US" b="1" dirty="0">
                <a:solidFill>
                  <a:srgbClr val="FF0000"/>
                </a:solidFill>
              </a:rPr>
              <a:t>positive</a:t>
            </a:r>
            <a:r>
              <a:rPr lang="en-US" dirty="0"/>
              <a:t> for COVID-19.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09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4777"/>
            <a:ext cx="10515600" cy="9467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Types of contacts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3240" y="1016139"/>
            <a:ext cx="7412183" cy="823911"/>
          </a:xfrm>
        </p:spPr>
        <p:txBody>
          <a:bodyPr/>
          <a:lstStyle/>
          <a:p>
            <a:pPr algn="just"/>
            <a:r>
              <a:rPr lang="en-IN" sz="2800" dirty="0"/>
              <a:t>High Risk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3240" y="1840047"/>
            <a:ext cx="7412183" cy="4657734"/>
          </a:xfr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</a:rPr>
              <a:t>Touched</a:t>
            </a:r>
            <a:r>
              <a:rPr lang="en-IN" sz="2400" dirty="0"/>
              <a:t> body fluids of the patient (Respiratory tract secretions, blood, vomit, saliva, urine, faeces)</a:t>
            </a:r>
          </a:p>
          <a:p>
            <a:pPr algn="just"/>
            <a:r>
              <a:rPr lang="en-IN" sz="2400" dirty="0"/>
              <a:t>Had </a:t>
            </a:r>
            <a:r>
              <a:rPr lang="en-IN" sz="2400" dirty="0">
                <a:solidFill>
                  <a:srgbClr val="FF0000"/>
                </a:solidFill>
              </a:rPr>
              <a:t>direct physical contact</a:t>
            </a:r>
            <a:r>
              <a:rPr lang="en-IN" sz="2400" dirty="0"/>
              <a:t> with the body of the patient including physical examination </a:t>
            </a:r>
            <a:r>
              <a:rPr lang="en-IN" sz="2400" dirty="0">
                <a:solidFill>
                  <a:srgbClr val="FF0000"/>
                </a:solidFill>
              </a:rPr>
              <a:t>without PPE</a:t>
            </a:r>
            <a:r>
              <a:rPr lang="en-IN" sz="2400" dirty="0"/>
              <a:t>.</a:t>
            </a:r>
          </a:p>
          <a:p>
            <a:pPr algn="just"/>
            <a:r>
              <a:rPr lang="en-IN" sz="2400" dirty="0">
                <a:solidFill>
                  <a:srgbClr val="FF0000"/>
                </a:solidFill>
              </a:rPr>
              <a:t>Touched or cleaned</a:t>
            </a:r>
            <a:r>
              <a:rPr lang="en-IN" sz="2400" dirty="0"/>
              <a:t> the linens, clothes, or dishes of the patient.</a:t>
            </a:r>
          </a:p>
          <a:p>
            <a:pPr algn="just"/>
            <a:r>
              <a:rPr lang="en-IN" sz="2400" dirty="0"/>
              <a:t>Lives in the </a:t>
            </a:r>
            <a:r>
              <a:rPr lang="en-IN" sz="2400" dirty="0">
                <a:solidFill>
                  <a:srgbClr val="FF0000"/>
                </a:solidFill>
              </a:rPr>
              <a:t>same household</a:t>
            </a:r>
            <a:r>
              <a:rPr lang="en-IN" sz="2400" dirty="0"/>
              <a:t> as the patient.</a:t>
            </a:r>
          </a:p>
          <a:p>
            <a:pPr algn="just"/>
            <a:r>
              <a:rPr lang="en-IN" sz="2400" dirty="0"/>
              <a:t>Anyone in </a:t>
            </a:r>
            <a:r>
              <a:rPr lang="en-IN" sz="2400" dirty="0">
                <a:solidFill>
                  <a:srgbClr val="FF0000"/>
                </a:solidFill>
              </a:rPr>
              <a:t>close proximity (within 3 </a:t>
            </a:r>
            <a:r>
              <a:rPr lang="en-IN" sz="2400" dirty="0" err="1">
                <a:solidFill>
                  <a:srgbClr val="FF0000"/>
                </a:solidFill>
              </a:rPr>
              <a:t>ft</a:t>
            </a:r>
            <a:r>
              <a:rPr lang="en-IN" sz="2400" dirty="0">
                <a:solidFill>
                  <a:srgbClr val="FF0000"/>
                </a:solidFill>
              </a:rPr>
              <a:t>) of the confirmed case</a:t>
            </a:r>
            <a:r>
              <a:rPr lang="en-IN" sz="2400" dirty="0"/>
              <a:t> without precautions.</a:t>
            </a:r>
          </a:p>
          <a:p>
            <a:pPr algn="just"/>
            <a:r>
              <a:rPr lang="en-IN" sz="2400" dirty="0"/>
              <a:t>Passenger in close proximity (within 3 </a:t>
            </a:r>
            <a:r>
              <a:rPr lang="en-IN" sz="2400" dirty="0" err="1"/>
              <a:t>ft</a:t>
            </a:r>
            <a:r>
              <a:rPr lang="en-IN" sz="2400" dirty="0"/>
              <a:t>) of a conveyance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a symptomatic person who later tested positive</a:t>
            </a:r>
            <a:r>
              <a:rPr lang="en-US" sz="2400" dirty="0"/>
              <a:t> for COVID-19</a:t>
            </a:r>
            <a:r>
              <a:rPr lang="en-IN" sz="2400" dirty="0"/>
              <a:t> for more than 6 hours.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952517" y="1016139"/>
            <a:ext cx="3979431" cy="823911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Low Risk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791192" y="1840049"/>
            <a:ext cx="4283901" cy="4657735"/>
          </a:xfr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IN" sz="2400" dirty="0"/>
              <a:t>Shared the same space (Same class for school/worked in same room/similar and </a:t>
            </a:r>
            <a:r>
              <a:rPr lang="en-IN" sz="2400" dirty="0">
                <a:solidFill>
                  <a:srgbClr val="FF0000"/>
                </a:solidFill>
              </a:rPr>
              <a:t>not having a high risk exposure</a:t>
            </a:r>
            <a:r>
              <a:rPr lang="en-IN" sz="2400" dirty="0"/>
              <a:t> to confirmed or suspect case of COVID-19).</a:t>
            </a:r>
          </a:p>
          <a:p>
            <a:pPr algn="just"/>
            <a:r>
              <a:rPr lang="en-IN" sz="2400" dirty="0"/>
              <a:t>Travelled in same environment (bus/train/flight/any mode of transit) but not having a high-risk exposure.</a:t>
            </a:r>
          </a:p>
        </p:txBody>
      </p:sp>
    </p:spTree>
    <p:extLst>
      <p:ext uri="{BB962C8B-B14F-4D97-AF65-F5344CB8AC3E}">
        <p14:creationId xmlns:p14="http://schemas.microsoft.com/office/powerpoint/2010/main" val="378172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569" y="150091"/>
            <a:ext cx="11000795" cy="9028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Key considerations – Surveillance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374691"/>
            <a:ext cx="10898688" cy="4662857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Surveillance period is for </a:t>
            </a:r>
            <a:r>
              <a:rPr lang="en-IN" dirty="0">
                <a:solidFill>
                  <a:srgbClr val="FF0000"/>
                </a:solidFill>
              </a:rPr>
              <a:t>28 days</a:t>
            </a:r>
            <a:r>
              <a:rPr lang="en-IN" dirty="0"/>
              <a:t> – (</a:t>
            </a:r>
            <a:r>
              <a:rPr lang="en-IN" dirty="0">
                <a:solidFill>
                  <a:srgbClr val="FF0000"/>
                </a:solidFill>
              </a:rPr>
              <a:t>14 days quarantine</a:t>
            </a:r>
            <a:r>
              <a:rPr lang="en-IN" dirty="0"/>
              <a:t> at home or hospital or a designated facility and next </a:t>
            </a:r>
            <a:r>
              <a:rPr lang="en-IN" dirty="0">
                <a:solidFill>
                  <a:srgbClr val="FF0000"/>
                </a:solidFill>
              </a:rPr>
              <a:t>14 days</a:t>
            </a:r>
            <a:r>
              <a:rPr lang="en-IN" dirty="0"/>
              <a:t> is for </a:t>
            </a:r>
            <a:r>
              <a:rPr lang="en-IN" dirty="0">
                <a:solidFill>
                  <a:srgbClr val="FF0000"/>
                </a:solidFill>
              </a:rPr>
              <a:t>self reporting</a:t>
            </a:r>
            <a:r>
              <a:rPr lang="en-IN" dirty="0" smtClean="0"/>
              <a:t>)</a:t>
            </a:r>
            <a:endParaRPr lang="en-IN" dirty="0"/>
          </a:p>
          <a:p>
            <a:pPr algn="just"/>
            <a:r>
              <a:rPr lang="en-IN" dirty="0"/>
              <a:t>Testing – </a:t>
            </a:r>
          </a:p>
          <a:p>
            <a:pPr lvl="1" algn="just"/>
            <a:r>
              <a:rPr lang="en-IN" dirty="0">
                <a:solidFill>
                  <a:srgbClr val="FF0000"/>
                </a:solidFill>
              </a:rPr>
              <a:t>All high risk contacts to be tracked, quarantined and lab-tested</a:t>
            </a:r>
            <a:r>
              <a:rPr lang="en-IN" dirty="0"/>
              <a:t> as per the protocol.</a:t>
            </a:r>
          </a:p>
          <a:p>
            <a:pPr lvl="1" algn="just"/>
            <a:r>
              <a:rPr lang="en-IN" dirty="0"/>
              <a:t>For </a:t>
            </a:r>
            <a:r>
              <a:rPr lang="en-IN" dirty="0">
                <a:solidFill>
                  <a:srgbClr val="FF0000"/>
                </a:solidFill>
              </a:rPr>
              <a:t>low risk</a:t>
            </a:r>
            <a:r>
              <a:rPr lang="en-IN" dirty="0"/>
              <a:t> contacts – lab-test </a:t>
            </a:r>
            <a:r>
              <a:rPr lang="en-IN" dirty="0">
                <a:solidFill>
                  <a:srgbClr val="FF0000"/>
                </a:solidFill>
              </a:rPr>
              <a:t>only when the person under surveillance develops symptoms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Sample – Throat </a:t>
            </a:r>
            <a:r>
              <a:rPr lang="en-IN" dirty="0" smtClean="0"/>
              <a:t>swab, Nasopharyngeal swab </a:t>
            </a:r>
            <a:r>
              <a:rPr lang="en-IN" sz="2400" dirty="0"/>
              <a:t>(Details in the session on lab)</a:t>
            </a:r>
            <a:endParaRPr lang="en-IN" dirty="0"/>
          </a:p>
          <a:p>
            <a:pPr algn="just"/>
            <a:r>
              <a:rPr lang="en-IN" dirty="0"/>
              <a:t>Treatment </a:t>
            </a:r>
            <a:r>
              <a:rPr lang="en-IN" dirty="0" smtClean="0"/>
              <a:t>:</a:t>
            </a:r>
          </a:p>
          <a:p>
            <a:pPr lvl="1" algn="just"/>
            <a:r>
              <a:rPr lang="en-IN" dirty="0" smtClean="0"/>
              <a:t>Symptomatic Management</a:t>
            </a:r>
          </a:p>
          <a:p>
            <a:pPr lvl="1" algn="just"/>
            <a:r>
              <a:rPr lang="en-IN" dirty="0" smtClean="0"/>
              <a:t>No </a:t>
            </a:r>
            <a:r>
              <a:rPr lang="en-IN" dirty="0"/>
              <a:t>drug(s) or vaccine recommended </a:t>
            </a:r>
            <a:r>
              <a:rPr lang="en-IN" dirty="0" smtClean="0"/>
              <a:t>presently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31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3699" y="117153"/>
            <a:ext cx="10515600" cy="7972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Key considerations – Surveillance (Contd.)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038386"/>
            <a:ext cx="10515600" cy="5138577"/>
          </a:xfrm>
        </p:spPr>
        <p:txBody>
          <a:bodyPr/>
          <a:lstStyle/>
          <a:p>
            <a:pPr algn="just"/>
            <a:r>
              <a:rPr lang="en-IN" dirty="0">
                <a:solidFill>
                  <a:srgbClr val="FF0000"/>
                </a:solidFill>
              </a:rPr>
              <a:t>Indian Nationals</a:t>
            </a:r>
            <a:r>
              <a:rPr lang="en-IN" dirty="0"/>
              <a:t> – Irrespective of the location of the </a:t>
            </a:r>
            <a:r>
              <a:rPr lang="en-IN" dirty="0">
                <a:solidFill>
                  <a:srgbClr val="FF0000"/>
                </a:solidFill>
              </a:rPr>
              <a:t>health care facility</a:t>
            </a:r>
            <a:r>
              <a:rPr lang="en-IN" dirty="0"/>
              <a:t> where the suspect/confirmed case is </a:t>
            </a:r>
            <a:r>
              <a:rPr lang="en-IN" dirty="0">
                <a:solidFill>
                  <a:srgbClr val="FF0000"/>
                </a:solidFill>
              </a:rPr>
              <a:t>admitted</a:t>
            </a:r>
            <a:r>
              <a:rPr lang="en-IN" dirty="0"/>
              <a:t>, it  will be included in the line list of the State </a:t>
            </a:r>
            <a:r>
              <a:rPr lang="en-IN" dirty="0">
                <a:solidFill>
                  <a:srgbClr val="FF0000"/>
                </a:solidFill>
              </a:rPr>
              <a:t>where the case resided</a:t>
            </a:r>
            <a:r>
              <a:rPr lang="en-IN" dirty="0"/>
              <a:t> during the last 14 days (prior to or after the onset of the symptoms</a:t>
            </a:r>
            <a:r>
              <a:rPr lang="en-IN" dirty="0" smtClean="0"/>
              <a:t>)</a:t>
            </a:r>
          </a:p>
          <a:p>
            <a:pPr algn="just"/>
            <a:r>
              <a:rPr lang="en-IN" dirty="0" smtClean="0"/>
              <a:t>In </a:t>
            </a:r>
            <a:r>
              <a:rPr lang="en-IN" dirty="0"/>
              <a:t>case of any conflict, the States may discuss the matter amongst themselves and take a </a:t>
            </a:r>
            <a:r>
              <a:rPr lang="en-IN" dirty="0" smtClean="0"/>
              <a:t>decision</a:t>
            </a:r>
          </a:p>
          <a:p>
            <a:pPr algn="just"/>
            <a:endParaRPr lang="en-IN" dirty="0"/>
          </a:p>
          <a:p>
            <a:pPr algn="just"/>
            <a:r>
              <a:rPr lang="en-IN" dirty="0">
                <a:solidFill>
                  <a:srgbClr val="FF0000"/>
                </a:solidFill>
              </a:rPr>
              <a:t>Foreign Nationals</a:t>
            </a:r>
            <a:r>
              <a:rPr lang="en-IN" dirty="0"/>
              <a:t> - An individual or a group of foreign nationals if found positive and </a:t>
            </a:r>
            <a:r>
              <a:rPr lang="en-IN" dirty="0">
                <a:solidFill>
                  <a:srgbClr val="FF0000"/>
                </a:solidFill>
              </a:rPr>
              <a:t>admitted in a designated health facility</a:t>
            </a:r>
            <a:r>
              <a:rPr lang="en-IN" dirty="0"/>
              <a:t> in a particular State, that state to include such foreigners in its line list. </a:t>
            </a:r>
          </a:p>
        </p:txBody>
      </p:sp>
    </p:spTree>
    <p:extLst>
      <p:ext uri="{BB962C8B-B14F-4D97-AF65-F5344CB8AC3E}">
        <p14:creationId xmlns:p14="http://schemas.microsoft.com/office/powerpoint/2010/main" val="106605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150"/>
            <a:ext cx="10515600" cy="81274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Key consideration – Contact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75"/>
            <a:ext cx="10515600" cy="503008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A positive case may have </a:t>
            </a:r>
            <a:r>
              <a:rPr lang="en-IN" dirty="0">
                <a:solidFill>
                  <a:srgbClr val="FF0000"/>
                </a:solidFill>
              </a:rPr>
              <a:t>contacts in multiple </a:t>
            </a:r>
            <a:r>
              <a:rPr lang="en-IN" dirty="0" smtClean="0">
                <a:solidFill>
                  <a:srgbClr val="FF0000"/>
                </a:solidFill>
              </a:rPr>
              <a:t>Districts/ States</a:t>
            </a:r>
            <a:endParaRPr lang="en-IN" dirty="0"/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Tracking of all the contacts located in a particular </a:t>
            </a:r>
            <a:r>
              <a:rPr lang="en-IN" dirty="0" smtClean="0"/>
              <a:t>District/State </a:t>
            </a:r>
            <a:r>
              <a:rPr lang="en-IN" dirty="0"/>
              <a:t>will be the responsibility of that </a:t>
            </a:r>
            <a:r>
              <a:rPr lang="en-IN" dirty="0"/>
              <a:t>District/State</a:t>
            </a:r>
            <a:endParaRPr lang="en-IN" dirty="0"/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In case of </a:t>
            </a:r>
            <a:r>
              <a:rPr lang="en-IN" dirty="0">
                <a:solidFill>
                  <a:srgbClr val="FF0000"/>
                </a:solidFill>
              </a:rPr>
              <a:t>any high risk contact</a:t>
            </a:r>
            <a:r>
              <a:rPr lang="en-IN" dirty="0"/>
              <a:t> found in the particular </a:t>
            </a:r>
            <a:r>
              <a:rPr lang="en-IN" dirty="0"/>
              <a:t>District/State, </a:t>
            </a:r>
            <a:r>
              <a:rPr lang="en-IN" dirty="0">
                <a:solidFill>
                  <a:srgbClr val="FF0000"/>
                </a:solidFill>
              </a:rPr>
              <a:t>sampling to be carried out by</a:t>
            </a:r>
            <a:r>
              <a:rPr lang="en-IN" dirty="0"/>
              <a:t> </a:t>
            </a:r>
            <a:r>
              <a:rPr lang="en-IN" dirty="0"/>
              <a:t>District/State </a:t>
            </a:r>
            <a:r>
              <a:rPr lang="en-IN" dirty="0"/>
              <a:t>along with Home/Hospital quarantine of the said contact.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>
                <a:solidFill>
                  <a:srgbClr val="FF0000"/>
                </a:solidFill>
              </a:rPr>
              <a:t>Sampling</a:t>
            </a:r>
            <a:r>
              <a:rPr lang="en-IN" dirty="0"/>
              <a:t> to be carried out </a:t>
            </a:r>
            <a:r>
              <a:rPr lang="en-IN" dirty="0">
                <a:solidFill>
                  <a:srgbClr val="FF0000"/>
                </a:solidFill>
              </a:rPr>
              <a:t>strictly in accordance with the </a:t>
            </a:r>
            <a:r>
              <a:rPr lang="en-IN" dirty="0" smtClean="0">
                <a:solidFill>
                  <a:srgbClr val="FF0000"/>
                </a:solidFill>
              </a:rPr>
              <a:t>guidelines</a:t>
            </a:r>
          </a:p>
          <a:p>
            <a:pPr lvl="1" algn="just"/>
            <a:r>
              <a:rPr lang="en-IN" b="1" dirty="0" smtClean="0"/>
              <a:t>Symptomatic Suspects and High Risk Contacts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7986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A7E680EC8B4891C4B64ABFC6CEA0" ma:contentTypeVersion="0" ma:contentTypeDescription="Create a new document." ma:contentTypeScope="" ma:versionID="36a19f537568cf26cd95070d83c2eb94">
  <xsd:schema xmlns:xsd="http://www.w3.org/2001/XMLSchema" xmlns:xs="http://www.w3.org/2001/XMLSchema" xmlns:p="http://schemas.microsoft.com/office/2006/metadata/properties" xmlns:ns2="a4377912-4439-4a3f-9962-3349b75809bd" targetNamespace="http://schemas.microsoft.com/office/2006/metadata/properties" ma:root="true" ma:fieldsID="b66cc08790323bafcbce1bc6bd0bb0af" ns2:_="">
    <xsd:import namespace="a4377912-4439-4a3f-9962-3349b75809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7912-4439-4a3f-9962-3349b75809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377912-4439-4a3f-9962-3349b75809bd">WSF2252CAUN4-2556-46</_dlc_DocId>
    <_dlc_DocIdUrl xmlns="a4377912-4439-4a3f-9962-3349b75809bd">
      <Url>https://karunadu.karnataka.gov.in/hfw/kannada/_layouts/15/DocIdRedir.aspx?ID=WSF2252CAUN4-2556-46</Url>
      <Description>WSF2252CAUN4-2556-46</Description>
    </_dlc_DocIdUrl>
  </documentManagement>
</p:properties>
</file>

<file path=customXml/itemProps1.xml><?xml version="1.0" encoding="utf-8"?>
<ds:datastoreItem xmlns:ds="http://schemas.openxmlformats.org/officeDocument/2006/customXml" ds:itemID="{6799F850-47EF-4CDC-B77F-0FFA87541388}"/>
</file>

<file path=customXml/itemProps2.xml><?xml version="1.0" encoding="utf-8"?>
<ds:datastoreItem xmlns:ds="http://schemas.openxmlformats.org/officeDocument/2006/customXml" ds:itemID="{ACF8BF90-F42C-480E-8B5C-57ADE3FE949F}"/>
</file>

<file path=customXml/itemProps3.xml><?xml version="1.0" encoding="utf-8"?>
<ds:datastoreItem xmlns:ds="http://schemas.openxmlformats.org/officeDocument/2006/customXml" ds:itemID="{1EB7F439-C9E5-4573-B50A-D3CB42913A33}"/>
</file>

<file path=customXml/itemProps4.xml><?xml version="1.0" encoding="utf-8"?>
<ds:datastoreItem xmlns:ds="http://schemas.openxmlformats.org/officeDocument/2006/customXml" ds:itemID="{424BBC92-463A-4096-B189-1B4C8A33A60B}"/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3253</Words>
  <Application>Microsoft Office PowerPoint</Application>
  <PresentationFormat>Custom</PresentationFormat>
  <Paragraphs>358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Office Theme</vt:lpstr>
      <vt:lpstr>1_Office Theme</vt:lpstr>
      <vt:lpstr>2_Office Theme</vt:lpstr>
      <vt:lpstr>3_Office Theme</vt:lpstr>
      <vt:lpstr>4_Office Theme</vt:lpstr>
      <vt:lpstr>STRENGTHENING COMMUNITY SURVEILLANCE FOR COVID-19</vt:lpstr>
      <vt:lpstr>Epidemiology of COVID-19</vt:lpstr>
      <vt:lpstr>Case definitions – Suspect case</vt:lpstr>
      <vt:lpstr>Case definitions – Laboratory confirmed case</vt:lpstr>
      <vt:lpstr>Definition of Contact</vt:lpstr>
      <vt:lpstr>Types of contacts</vt:lpstr>
      <vt:lpstr>Key considerations – Surveillance</vt:lpstr>
      <vt:lpstr>Key considerations – Surveillance (Contd.)</vt:lpstr>
      <vt:lpstr>Key consideration – Contact Tracing</vt:lpstr>
      <vt:lpstr>Screening of Travelers for 2019-nCoV</vt:lpstr>
      <vt:lpstr>Home Quaratine/Isolation</vt:lpstr>
      <vt:lpstr>Advice to persons who are on home quarantine</vt:lpstr>
      <vt:lpstr>Contact Tracing </vt:lpstr>
      <vt:lpstr>Safety precautions for contact tracing for Health Staff</vt:lpstr>
      <vt:lpstr>PowerPoint Presentation</vt:lpstr>
      <vt:lpstr>PowerPoint Presentation</vt:lpstr>
      <vt:lpstr>PowerPoint Presentation</vt:lpstr>
      <vt:lpstr>PowerPoint Presentation</vt:lpstr>
      <vt:lpstr>Lab Testing Facilities - Karnataka</vt:lpstr>
      <vt:lpstr>Cluster containment Strategy</vt:lpstr>
      <vt:lpstr>Containment zone</vt:lpstr>
      <vt:lpstr>Containment zone Cont…</vt:lpstr>
      <vt:lpstr>Buffer Zone</vt:lpstr>
      <vt:lpstr>Surveillance Activities in Containment Zone</vt:lpstr>
      <vt:lpstr>Surveillance Activities in Containment Zone</vt:lpstr>
      <vt:lpstr>Scenario 1: Imported Travel related cases reported in India</vt:lpstr>
      <vt:lpstr>Scenario 2: Local transmission – Single cluster</vt:lpstr>
      <vt:lpstr>Scenario 3: Large outbreak – Multiple clusters</vt:lpstr>
      <vt:lpstr>Scenario 3: Large outbreak – Multiple clusters</vt:lpstr>
      <vt:lpstr>Scenario 4: Becomes Endemic</vt:lpstr>
      <vt:lpstr>Containment Perimeter- Border measures </vt:lpstr>
      <vt:lpstr>IEC/BCC activities</vt:lpstr>
      <vt:lpstr>Monitor Surge capacities Daily–  (Human resource, Hospitals Logistics etc.) </vt:lpstr>
      <vt:lpstr>Monitor Surge capacities Daily</vt:lpstr>
      <vt:lpstr>Monitor Surge capacities Daily</vt:lpstr>
      <vt:lpstr>Actions at State</vt:lpstr>
      <vt:lpstr>Latest Travel Advisory: GOI (6th March 2020)</vt:lpstr>
      <vt:lpstr>Latest Travel Advisory: GOI (6th March 2020)</vt:lpstr>
      <vt:lpstr>Latest Travel Advisory: GOI (6th March 2020)</vt:lpstr>
      <vt:lpstr>Information</vt:lpstr>
      <vt:lpstr>Recommendations to General Public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AND STRENGTHENING COMMUNITY SURVEILLANCE FOR COVID-19</dc:title>
  <dc:creator>NCDC</dc:creator>
  <cp:lastModifiedBy>Lokesh Alahari</cp:lastModifiedBy>
  <cp:revision>59</cp:revision>
  <dcterms:created xsi:type="dcterms:W3CDTF">2020-02-28T08:50:40Z</dcterms:created>
  <dcterms:modified xsi:type="dcterms:W3CDTF">2020-03-09T03:49:13Z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0x0101002237A7E680EC8B4891C4B64ABFC6CEA0</vt:lpwstr>
  </property>
  <property fmtid="{D5CDD505-2E9C-101B-9397-08002B2CF9AE}" pid="3" name="_dlc_DocIdItemGuid">
    <vt:lpwstr>2b6e9cce-4cf0-4f6c-8d2a-2d5996c48b91</vt:lpwstr>
  </property>
</Properties>
</file>